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2" r:id="rId26"/>
    <p:sldId id="283" r:id="rId27"/>
    <p:sldId id="284" r:id="rId28"/>
    <p:sldId id="285" r:id="rId29"/>
    <p:sldId id="286" r:id="rId30"/>
    <p:sldId id="287" r:id="rId31"/>
    <p:sldId id="288" r:id="rId32"/>
    <p:sldId id="289" r:id="rId33"/>
    <p:sldId id="290" r:id="rId34"/>
  </p:sldIdLst>
  <p:sldSz cx="18288000" cy="10287000"/>
  <p:notesSz cx="6858000" cy="9144000"/>
  <p:embeddedFontLst>
    <p:embeddedFont>
      <p:font typeface="Alata" panose="020B0604020202020204" charset="0"/>
      <p:regular r:id="rId35"/>
    </p:embeddedFont>
    <p:embeddedFont>
      <p:font typeface="Bogart Bold" panose="020B0604020202020204" charset="0"/>
      <p:regular r:id="rId36"/>
    </p:embeddedFont>
    <p:embeddedFont>
      <p:font typeface="Bogart" panose="020B0604020202020204" charset="0"/>
      <p:regular r:id="rId37"/>
    </p:embeddedFont>
    <p:embeddedFont>
      <p:font typeface="Asap" panose="020B0604020202020204" charset="0"/>
      <p:regular r:id="rId38"/>
    </p:embeddedFont>
    <p:embeddedFont>
      <p:font typeface="Times New Roman" panose="02020603050405020304" pitchFamily="18" charset="0"/>
      <p:regular r:id="rId39"/>
    </p:embeddedFont>
    <p:embeddedFont>
      <p:font typeface="Asap Bold" panose="020B0604020202020204" charset="0"/>
      <p:regular r:id="rId40"/>
    </p:embeddedFont>
    <p:embeddedFont>
      <p:font typeface="Calibri" panose="020F0502020204030204" pitchFamily="34" charset="0"/>
      <p:regular r:id="rId41"/>
      <p:bold r:id="rId42"/>
      <p:italic r:id="rId43"/>
      <p:boldItalic r:id="rId44"/>
    </p:embeddedFont>
    <p:embeddedFont>
      <p:font typeface="Times New Roman Bold" panose="02020803070505020304" pitchFamily="18"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sv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53.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75.sv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0.svg"/><Relationship Id="rId7" Type="http://schemas.openxmlformats.org/officeDocument/2006/relationships/image" Target="../media/image5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0.png"/><Relationship Id="rId10" Type="http://schemas.openxmlformats.org/officeDocument/2006/relationships/image" Target="../media/image14.svg"/><Relationship Id="rId4" Type="http://schemas.openxmlformats.org/officeDocument/2006/relationships/image" Target="../media/image16.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65.png"/><Relationship Id="rId4" Type="http://schemas.openxmlformats.org/officeDocument/2006/relationships/image" Target="../media/image90.sv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21.png"/><Relationship Id="rId4" Type="http://schemas.openxmlformats.org/officeDocument/2006/relationships/image" Target="../media/image30.sv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1.svg"/><Relationship Id="rId4" Type="http://schemas.openxmlformats.org/officeDocument/2006/relationships/image" Target="../media/image30.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14922" y="519925"/>
            <a:ext cx="2401944" cy="1017551"/>
          </a:xfrm>
          <a:custGeom>
            <a:avLst/>
            <a:gdLst/>
            <a:ahLst/>
            <a:cxnLst/>
            <a:rect l="l" t="t" r="r" b="b"/>
            <a:pathLst>
              <a:path w="2401944" h="1017551">
                <a:moveTo>
                  <a:pt x="0" y="0"/>
                </a:moveTo>
                <a:lnTo>
                  <a:pt x="2401944" y="0"/>
                </a:lnTo>
                <a:lnTo>
                  <a:pt x="2401944" y="1017550"/>
                </a:lnTo>
                <a:lnTo>
                  <a:pt x="0" y="10175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631904" y="107675"/>
            <a:ext cx="3434331" cy="1842050"/>
          </a:xfrm>
          <a:custGeom>
            <a:avLst/>
            <a:gdLst/>
            <a:ahLst/>
            <a:cxnLst/>
            <a:rect l="l" t="t" r="r" b="b"/>
            <a:pathLst>
              <a:path w="3434331" h="1842050">
                <a:moveTo>
                  <a:pt x="0" y="0"/>
                </a:moveTo>
                <a:lnTo>
                  <a:pt x="3434331" y="0"/>
                </a:lnTo>
                <a:lnTo>
                  <a:pt x="3434331" y="1842050"/>
                </a:lnTo>
                <a:lnTo>
                  <a:pt x="0" y="184205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16788" y="2389615"/>
            <a:ext cx="16854424" cy="1226224"/>
          </a:xfrm>
          <a:prstGeom prst="rect">
            <a:avLst/>
          </a:prstGeom>
        </p:spPr>
        <p:txBody>
          <a:bodyPr lIns="0" tIns="0" rIns="0" bIns="0" rtlCol="0" anchor="t">
            <a:spAutoFit/>
          </a:bodyPr>
          <a:lstStyle/>
          <a:p>
            <a:pPr algn="ctr">
              <a:lnSpc>
                <a:spcPts val="9062"/>
              </a:lnSpc>
              <a:spcBef>
                <a:spcPct val="0"/>
              </a:spcBef>
            </a:pPr>
            <a:r>
              <a:rPr lang="en-US" sz="6473" b="1">
                <a:solidFill>
                  <a:srgbClr val="000000"/>
                </a:solidFill>
                <a:latin typeface="Times New Roman Bold"/>
                <a:ea typeface="Times New Roman Bold"/>
                <a:cs typeface="Times New Roman Bold"/>
                <a:sym typeface="Times New Roman Bold"/>
              </a:rPr>
              <a:t>Phân cụm khu vực nhà ở theo điều kiện kinh tế</a:t>
            </a:r>
          </a:p>
        </p:txBody>
      </p:sp>
      <p:sp>
        <p:nvSpPr>
          <p:cNvPr id="6" name="TextBox 6"/>
          <p:cNvSpPr txBox="1"/>
          <p:nvPr/>
        </p:nvSpPr>
        <p:spPr>
          <a:xfrm>
            <a:off x="4022809" y="4160505"/>
            <a:ext cx="9153049" cy="4215189"/>
          </a:xfrm>
          <a:prstGeom prst="rect">
            <a:avLst/>
          </a:prstGeom>
        </p:spPr>
        <p:txBody>
          <a:bodyPr lIns="0" tIns="0" rIns="0" bIns="0" rtlCol="0" anchor="t">
            <a:spAutoFit/>
          </a:bodyPr>
          <a:lstStyle/>
          <a:p>
            <a:pPr algn="just">
              <a:lnSpc>
                <a:spcPts val="5491"/>
              </a:lnSpc>
            </a:pPr>
            <a:r>
              <a:rPr lang="en-US" sz="3922" b="1">
                <a:solidFill>
                  <a:srgbClr val="000000"/>
                </a:solidFill>
                <a:latin typeface="Times New Roman Bold"/>
                <a:ea typeface="Times New Roman Bold"/>
                <a:cs typeface="Times New Roman Bold"/>
                <a:sym typeface="Times New Roman Bold"/>
              </a:rPr>
              <a:t>Nhóm 9:</a:t>
            </a:r>
          </a:p>
          <a:p>
            <a:pPr marL="846903" lvl="1" indent="-423452" algn="just">
              <a:lnSpc>
                <a:spcPts val="5491"/>
              </a:lnSpc>
              <a:buFont typeface="Arial"/>
              <a:buChar char="•"/>
            </a:pPr>
            <a:r>
              <a:rPr lang="en-US" sz="3922" b="1">
                <a:solidFill>
                  <a:srgbClr val="000000"/>
                </a:solidFill>
                <a:latin typeface="Times New Roman Bold"/>
                <a:ea typeface="Times New Roman Bold"/>
                <a:cs typeface="Times New Roman Bold"/>
                <a:sym typeface="Times New Roman Bold"/>
              </a:rPr>
              <a:t>Nguyễn Ngọc Hải   Haui-2022605947</a:t>
            </a:r>
          </a:p>
          <a:p>
            <a:pPr marL="846903" lvl="1" indent="-423452" algn="just">
              <a:lnSpc>
                <a:spcPts val="5491"/>
              </a:lnSpc>
              <a:buFont typeface="Arial"/>
              <a:buChar char="•"/>
            </a:pPr>
            <a:r>
              <a:rPr lang="en-US" sz="3922" b="1">
                <a:solidFill>
                  <a:srgbClr val="000000"/>
                </a:solidFill>
                <a:latin typeface="Times New Roman Bold"/>
                <a:ea typeface="Times New Roman Bold"/>
                <a:cs typeface="Times New Roman Bold"/>
                <a:sym typeface="Times New Roman Bold"/>
              </a:rPr>
              <a:t>Nguyễn Thành Công Haui-2022606702 </a:t>
            </a:r>
          </a:p>
          <a:p>
            <a:pPr marL="846903" lvl="1" indent="-423452" algn="just">
              <a:lnSpc>
                <a:spcPts val="5491"/>
              </a:lnSpc>
              <a:buFont typeface="Arial"/>
              <a:buChar char="•"/>
            </a:pPr>
            <a:r>
              <a:rPr lang="en-US" sz="3922" b="1">
                <a:solidFill>
                  <a:srgbClr val="000000"/>
                </a:solidFill>
                <a:latin typeface="Times New Roman Bold"/>
                <a:ea typeface="Times New Roman Bold"/>
                <a:cs typeface="Times New Roman Bold"/>
                <a:sym typeface="Times New Roman Bold"/>
              </a:rPr>
              <a:t>Vũ Minh Đức   11221425</a:t>
            </a:r>
          </a:p>
          <a:p>
            <a:pPr marL="846903" lvl="1" indent="-423452" algn="just">
              <a:lnSpc>
                <a:spcPts val="5491"/>
              </a:lnSpc>
              <a:buFont typeface="Arial"/>
              <a:buChar char="•"/>
            </a:pPr>
            <a:r>
              <a:rPr lang="en-US" sz="3922" b="1">
                <a:solidFill>
                  <a:srgbClr val="000000"/>
                </a:solidFill>
                <a:latin typeface="Times New Roman Bold"/>
                <a:ea typeface="Times New Roman Bold"/>
                <a:cs typeface="Times New Roman Bold"/>
                <a:sym typeface="Times New Roman Bold"/>
              </a:rPr>
              <a:t>Nguyễn Hoàng Nguyên   11224818</a:t>
            </a:r>
          </a:p>
          <a:p>
            <a:pPr marL="846903" lvl="1" indent="-423452" algn="just">
              <a:lnSpc>
                <a:spcPts val="5491"/>
              </a:lnSpc>
              <a:buFont typeface="Arial"/>
              <a:buChar char="•"/>
            </a:pPr>
            <a:r>
              <a:rPr lang="en-US" sz="3922" b="1">
                <a:solidFill>
                  <a:srgbClr val="000000"/>
                </a:solidFill>
                <a:latin typeface="Times New Roman Bold"/>
                <a:ea typeface="Times New Roman Bold"/>
                <a:cs typeface="Times New Roman Bold"/>
                <a:sym typeface="Times New Roman Bold"/>
              </a:rPr>
              <a:t>Nguyễn Trọng Vỹ   11227025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8417399" y="1387656"/>
            <a:ext cx="8001970" cy="5602331"/>
          </a:xfrm>
          <a:custGeom>
            <a:avLst/>
            <a:gdLst/>
            <a:ahLst/>
            <a:cxnLst/>
            <a:rect l="l" t="t" r="r" b="b"/>
            <a:pathLst>
              <a:path w="8001970" h="5602331">
                <a:moveTo>
                  <a:pt x="0" y="0"/>
                </a:moveTo>
                <a:lnTo>
                  <a:pt x="8001970" y="0"/>
                </a:lnTo>
                <a:lnTo>
                  <a:pt x="8001970" y="5602331"/>
                </a:lnTo>
                <a:lnTo>
                  <a:pt x="0" y="5602331"/>
                </a:lnTo>
                <a:lnTo>
                  <a:pt x="0" y="0"/>
                </a:lnTo>
                <a:close/>
              </a:path>
            </a:pathLst>
          </a:custGeom>
          <a:blipFill>
            <a:blip r:embed="rId5"/>
            <a:stretch>
              <a:fillRect l="-1213" t="-1069" r="-784"/>
            </a:stretch>
          </a:blipFill>
        </p:spPr>
      </p:sp>
      <p:sp>
        <p:nvSpPr>
          <p:cNvPr id="6" name="Freeform 6"/>
          <p:cNvSpPr/>
          <p:nvPr/>
        </p:nvSpPr>
        <p:spPr>
          <a:xfrm>
            <a:off x="270777" y="2314418"/>
            <a:ext cx="1009519" cy="834115"/>
          </a:xfrm>
          <a:custGeom>
            <a:avLst/>
            <a:gdLst/>
            <a:ahLst/>
            <a:cxnLst/>
            <a:rect l="l" t="t" r="r" b="b"/>
            <a:pathLst>
              <a:path w="1009519" h="834115">
                <a:moveTo>
                  <a:pt x="0" y="0"/>
                </a:moveTo>
                <a:lnTo>
                  <a:pt x="1009519" y="0"/>
                </a:lnTo>
                <a:lnTo>
                  <a:pt x="1009519" y="834114"/>
                </a:lnTo>
                <a:lnTo>
                  <a:pt x="0" y="834114"/>
                </a:lnTo>
                <a:lnTo>
                  <a:pt x="0" y="0"/>
                </a:lnTo>
                <a:close/>
              </a:path>
            </a:pathLst>
          </a:custGeom>
          <a:blipFill>
            <a:blip r:embed="rId6"/>
            <a:stretch>
              <a:fillRect/>
            </a:stretch>
          </a:blipFill>
        </p:spPr>
      </p:sp>
      <p:sp>
        <p:nvSpPr>
          <p:cNvPr id="7" name="Freeform 7"/>
          <p:cNvSpPr/>
          <p:nvPr/>
        </p:nvSpPr>
        <p:spPr>
          <a:xfrm>
            <a:off x="2959066" y="7996463"/>
            <a:ext cx="12369868" cy="1938842"/>
          </a:xfrm>
          <a:custGeom>
            <a:avLst/>
            <a:gdLst/>
            <a:ahLst/>
            <a:cxnLst/>
            <a:rect l="l" t="t" r="r" b="b"/>
            <a:pathLst>
              <a:path w="12369868" h="1938842">
                <a:moveTo>
                  <a:pt x="0" y="0"/>
                </a:moveTo>
                <a:lnTo>
                  <a:pt x="12369868" y="0"/>
                </a:lnTo>
                <a:lnTo>
                  <a:pt x="12369868" y="1938842"/>
                </a:lnTo>
                <a:lnTo>
                  <a:pt x="0" y="1938842"/>
                </a:lnTo>
                <a:lnTo>
                  <a:pt x="0" y="0"/>
                </a:lnTo>
                <a:close/>
              </a:path>
            </a:pathLst>
          </a:custGeom>
          <a:blipFill>
            <a:blip r:embed="rId7"/>
            <a:stretch>
              <a:fillRect t="-1837" b="-1837"/>
            </a:stretch>
          </a:blipFill>
        </p:spPr>
      </p:sp>
      <p:sp>
        <p:nvSpPr>
          <p:cNvPr id="8" name="TextBox 8"/>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9" name="TextBox 9"/>
          <p:cNvSpPr txBox="1"/>
          <p:nvPr/>
        </p:nvSpPr>
        <p:spPr>
          <a:xfrm>
            <a:off x="1280296" y="2218712"/>
            <a:ext cx="8488894" cy="815976"/>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Trực quan hoá</a:t>
            </a:r>
          </a:p>
        </p:txBody>
      </p:sp>
      <p:sp>
        <p:nvSpPr>
          <p:cNvPr id="10" name="TextBox 10"/>
          <p:cNvSpPr txBox="1"/>
          <p:nvPr/>
        </p:nvSpPr>
        <p:spPr>
          <a:xfrm>
            <a:off x="801871" y="6780437"/>
            <a:ext cx="8488894" cy="815976"/>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Đặc điểm từng cụm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3372" y="2126624"/>
            <a:ext cx="1082072" cy="1009032"/>
          </a:xfrm>
          <a:custGeom>
            <a:avLst/>
            <a:gdLst/>
            <a:ahLst/>
            <a:cxnLst/>
            <a:rect l="l" t="t" r="r" b="b"/>
            <a:pathLst>
              <a:path w="1082072" h="1009032">
                <a:moveTo>
                  <a:pt x="0" y="0"/>
                </a:moveTo>
                <a:lnTo>
                  <a:pt x="1082072" y="0"/>
                </a:lnTo>
                <a:lnTo>
                  <a:pt x="1082072" y="1009032"/>
                </a:lnTo>
                <a:lnTo>
                  <a:pt x="0" y="10090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p:nvPr/>
        </p:nvGrpSpPr>
        <p:grpSpPr>
          <a:xfrm>
            <a:off x="1944892" y="6609864"/>
            <a:ext cx="955015" cy="955015"/>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B3FF"/>
            </a:solidFill>
          </p:spPr>
        </p:sp>
        <p:sp>
          <p:nvSpPr>
            <p:cNvPr id="8" name="TextBox 8"/>
            <p:cNvSpPr txBox="1"/>
            <p:nvPr/>
          </p:nvSpPr>
          <p:spPr>
            <a:xfrm>
              <a:off x="0" y="98425"/>
              <a:ext cx="711200" cy="511175"/>
            </a:xfrm>
            <a:prstGeom prst="rect">
              <a:avLst/>
            </a:prstGeom>
          </p:spPr>
          <p:txBody>
            <a:bodyPr lIns="50800" tIns="50800" rIns="50800" bIns="50800" rtlCol="0" anchor="ctr"/>
            <a:lstStyle/>
            <a:p>
              <a:pPr algn="ctr">
                <a:lnSpc>
                  <a:spcPts val="3453"/>
                </a:lnSpc>
              </a:pPr>
              <a:endParaRPr/>
            </a:p>
          </p:txBody>
        </p:sp>
      </p:grpSp>
      <p:sp>
        <p:nvSpPr>
          <p:cNvPr id="9" name="TextBox 9"/>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10" name="TextBox 10"/>
          <p:cNvSpPr txBox="1"/>
          <p:nvPr/>
        </p:nvSpPr>
        <p:spPr>
          <a:xfrm>
            <a:off x="3412179" y="2964206"/>
            <a:ext cx="10492801" cy="2767329"/>
          </a:xfrm>
          <a:prstGeom prst="rect">
            <a:avLst/>
          </a:prstGeom>
        </p:spPr>
        <p:txBody>
          <a:bodyPr lIns="0" tIns="0" rIns="0" bIns="0" rtlCol="0" anchor="t">
            <a:spAutoFit/>
          </a:bodyPr>
          <a:lstStyle/>
          <a:p>
            <a:pPr algn="just">
              <a:lnSpc>
                <a:spcPts val="5600"/>
              </a:lnSpc>
            </a:pPr>
            <a:r>
              <a:rPr lang="en-US" sz="3200">
                <a:solidFill>
                  <a:srgbClr val="000000"/>
                </a:solidFill>
                <a:latin typeface="Times New Roman" panose="02020603050405020304" pitchFamily="18" charset="0"/>
                <a:ea typeface="Alata"/>
                <a:cs typeface="Times New Roman" panose="02020603050405020304" pitchFamily="18" charset="0"/>
                <a:sym typeface="Alata"/>
              </a:rPr>
              <a:t>Với silhouette score = 0.7164:</a:t>
            </a:r>
          </a:p>
          <a:p>
            <a:pPr marL="690882" lvl="1" indent="-345441" algn="just">
              <a:lnSpc>
                <a:spcPts val="5600"/>
              </a:lnSpc>
              <a:buFont typeface="Arial"/>
              <a:buChar char="•"/>
            </a:pPr>
            <a:r>
              <a:rPr lang="en-US" sz="3200">
                <a:solidFill>
                  <a:srgbClr val="000000"/>
                </a:solidFill>
                <a:latin typeface="Times New Roman" panose="02020603050405020304" pitchFamily="18" charset="0"/>
                <a:ea typeface="Alata"/>
                <a:cs typeface="Times New Roman" panose="02020603050405020304" pitchFamily="18" charset="0"/>
                <a:sym typeface="Alata"/>
              </a:rPr>
              <a:t>Các cụm được hình thành rõ ràng, tách biệt nhau.</a:t>
            </a:r>
          </a:p>
          <a:p>
            <a:pPr marL="690882" lvl="1" indent="-345441" algn="just">
              <a:lnSpc>
                <a:spcPts val="5600"/>
              </a:lnSpc>
              <a:buFont typeface="Arial"/>
              <a:buChar char="•"/>
            </a:pPr>
            <a:r>
              <a:rPr lang="en-US" sz="3200">
                <a:solidFill>
                  <a:srgbClr val="000000"/>
                </a:solidFill>
                <a:latin typeface="Times New Roman" panose="02020603050405020304" pitchFamily="18" charset="0"/>
                <a:ea typeface="Alata"/>
                <a:cs typeface="Times New Roman" panose="02020603050405020304" pitchFamily="18" charset="0"/>
                <a:sym typeface="Alata"/>
              </a:rPr>
              <a:t>Dữ liệu phù hợp với thuật toán DBSCAN.</a:t>
            </a:r>
          </a:p>
          <a:p>
            <a:pPr algn="just">
              <a:lnSpc>
                <a:spcPts val="5600"/>
              </a:lnSpc>
            </a:pPr>
            <a:endParaRPr lang="en-US" sz="3200">
              <a:solidFill>
                <a:srgbClr val="000000"/>
              </a:solidFill>
              <a:latin typeface="Alata"/>
              <a:ea typeface="Alata"/>
              <a:cs typeface="Alata"/>
              <a:sym typeface="Alata"/>
            </a:endParaRPr>
          </a:p>
        </p:txBody>
      </p:sp>
      <p:sp>
        <p:nvSpPr>
          <p:cNvPr id="11" name="TextBox 11"/>
          <p:cNvSpPr txBox="1"/>
          <p:nvPr/>
        </p:nvSpPr>
        <p:spPr>
          <a:xfrm>
            <a:off x="3264810" y="5560085"/>
            <a:ext cx="13237482" cy="3511089"/>
          </a:xfrm>
          <a:prstGeom prst="rect">
            <a:avLst/>
          </a:prstGeom>
        </p:spPr>
        <p:txBody>
          <a:bodyPr lIns="0" tIns="0" rIns="0" bIns="0" rtlCol="0" anchor="t">
            <a:spAutoFit/>
          </a:bodyPr>
          <a:lstStyle/>
          <a:p>
            <a:pPr algn="just">
              <a:lnSpc>
                <a:spcPts val="5600"/>
              </a:lnSpc>
            </a:pPr>
            <a:r>
              <a:rPr lang="en-US" sz="3200">
                <a:solidFill>
                  <a:srgbClr val="000000"/>
                </a:solidFill>
                <a:latin typeface="Times New Roman" panose="02020603050405020304" pitchFamily="18" charset="0"/>
                <a:ea typeface="Alata"/>
                <a:cs typeface="Times New Roman" panose="02020603050405020304" pitchFamily="18" charset="0"/>
                <a:sym typeface="Alata"/>
              </a:rPr>
              <a:t>Nhờ khả năng phát hiện hình dạng cụm linh hoạt và loại bỏ nhiễu, DBSCAN giúp phân cụm tương đối rõ ràng. Kết quả cho thấy các cụm được hình thành có ý nghĩa thực tiễn và hỗ trợ tốt cho phân tích chính sách hoặc hệ thống gợi ý theo mức sống.</a:t>
            </a:r>
          </a:p>
          <a:p>
            <a:pPr algn="just">
              <a:lnSpc>
                <a:spcPts val="5600"/>
              </a:lnSpc>
            </a:pPr>
            <a:endParaRPr lang="en-US" sz="3200">
              <a:solidFill>
                <a:srgbClr val="000000"/>
              </a:solidFill>
              <a:latin typeface="Alata"/>
              <a:ea typeface="Alata"/>
              <a:cs typeface="Alata"/>
              <a:sym typeface="Alata"/>
            </a:endParaRPr>
          </a:p>
        </p:txBody>
      </p:sp>
      <p:sp>
        <p:nvSpPr>
          <p:cNvPr id="12" name="TextBox 12"/>
          <p:cNvSpPr txBox="1"/>
          <p:nvPr/>
        </p:nvSpPr>
        <p:spPr>
          <a:xfrm>
            <a:off x="1394658" y="2118377"/>
            <a:ext cx="8488894" cy="815976"/>
          </a:xfrm>
          <a:prstGeom prst="rect">
            <a:avLst/>
          </a:prstGeom>
        </p:spPr>
        <p:txBody>
          <a:bodyPr lIns="0" tIns="0" rIns="0" bIns="0" rtlCol="0" anchor="t">
            <a:spAutoFit/>
          </a:bodyPr>
          <a:lstStyle/>
          <a:p>
            <a:pPr algn="just">
              <a:lnSpc>
                <a:spcPts val="6999"/>
              </a:lnSpc>
            </a:pPr>
            <a:r>
              <a:rPr lang="en-US" sz="3999" b="1">
                <a:solidFill>
                  <a:srgbClr val="000000"/>
                </a:solidFill>
                <a:latin typeface="Times New Roman" panose="02020603050405020304" pitchFamily="18" charset="0"/>
                <a:ea typeface="Alata"/>
                <a:cs typeface="Times New Roman" panose="02020603050405020304" pitchFamily="18" charset="0"/>
                <a:sym typeface="Alata"/>
              </a:rPr>
              <a:t>Kết luận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3372" y="2126624"/>
            <a:ext cx="1082072" cy="1009032"/>
          </a:xfrm>
          <a:custGeom>
            <a:avLst/>
            <a:gdLst/>
            <a:ahLst/>
            <a:cxnLst/>
            <a:rect l="l" t="t" r="r" b="b"/>
            <a:pathLst>
              <a:path w="1082072" h="1009032">
                <a:moveTo>
                  <a:pt x="0" y="0"/>
                </a:moveTo>
                <a:lnTo>
                  <a:pt x="1082072" y="0"/>
                </a:lnTo>
                <a:lnTo>
                  <a:pt x="1082072" y="1009032"/>
                </a:lnTo>
                <a:lnTo>
                  <a:pt x="0" y="10090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6235692" y="3420621"/>
            <a:ext cx="5816617" cy="6356958"/>
          </a:xfrm>
          <a:custGeom>
            <a:avLst/>
            <a:gdLst/>
            <a:ahLst/>
            <a:cxnLst/>
            <a:rect l="l" t="t" r="r" b="b"/>
            <a:pathLst>
              <a:path w="5816617" h="6356958">
                <a:moveTo>
                  <a:pt x="0" y="0"/>
                </a:moveTo>
                <a:lnTo>
                  <a:pt x="5816616" y="0"/>
                </a:lnTo>
                <a:lnTo>
                  <a:pt x="5816616" y="6356958"/>
                </a:lnTo>
                <a:lnTo>
                  <a:pt x="0" y="6356958"/>
                </a:lnTo>
                <a:lnTo>
                  <a:pt x="0" y="0"/>
                </a:lnTo>
                <a:close/>
              </a:path>
            </a:pathLst>
          </a:custGeom>
          <a:blipFill>
            <a:blip r:embed="rId7"/>
            <a:stretch>
              <a:fillRect/>
            </a:stretch>
          </a:blipFill>
        </p:spPr>
      </p:sp>
      <p:sp>
        <p:nvSpPr>
          <p:cNvPr id="7" name="TextBox 7"/>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8" name="TextBox 8"/>
          <p:cNvSpPr txBox="1"/>
          <p:nvPr/>
        </p:nvSpPr>
        <p:spPr>
          <a:xfrm>
            <a:off x="1394658" y="2118377"/>
            <a:ext cx="8488894" cy="815976"/>
          </a:xfrm>
          <a:prstGeom prst="rect">
            <a:avLst/>
          </a:prstGeom>
        </p:spPr>
        <p:txBody>
          <a:bodyPr lIns="0" tIns="0" rIns="0" bIns="0" rtlCol="0" anchor="t">
            <a:spAutoFit/>
          </a:bodyPr>
          <a:lstStyle/>
          <a:p>
            <a:pPr algn="just">
              <a:lnSpc>
                <a:spcPts val="6999"/>
              </a:lnSpc>
            </a:pPr>
            <a:r>
              <a:rPr lang="en-US" sz="3999" b="1">
                <a:solidFill>
                  <a:srgbClr val="000000"/>
                </a:solidFill>
                <a:latin typeface="Times New Roman" panose="02020603050405020304" pitchFamily="18" charset="0"/>
                <a:ea typeface="Alata"/>
                <a:cs typeface="Times New Roman" panose="02020603050405020304" pitchFamily="18" charset="0"/>
                <a:sym typeface="Alata"/>
              </a:rPr>
              <a:t>Demo Eecommender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3372" y="2126624"/>
            <a:ext cx="1082072" cy="1009032"/>
          </a:xfrm>
          <a:custGeom>
            <a:avLst/>
            <a:gdLst/>
            <a:ahLst/>
            <a:cxnLst/>
            <a:rect l="l" t="t" r="r" b="b"/>
            <a:pathLst>
              <a:path w="1082072" h="1009032">
                <a:moveTo>
                  <a:pt x="0" y="0"/>
                </a:moveTo>
                <a:lnTo>
                  <a:pt x="1082072" y="0"/>
                </a:lnTo>
                <a:lnTo>
                  <a:pt x="1082072" y="1009032"/>
                </a:lnTo>
                <a:lnTo>
                  <a:pt x="0" y="10090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2013648" y="3517661"/>
            <a:ext cx="5268329" cy="6356958"/>
          </a:xfrm>
          <a:custGeom>
            <a:avLst/>
            <a:gdLst/>
            <a:ahLst/>
            <a:cxnLst/>
            <a:rect l="l" t="t" r="r" b="b"/>
            <a:pathLst>
              <a:path w="5268329" h="6356958">
                <a:moveTo>
                  <a:pt x="0" y="0"/>
                </a:moveTo>
                <a:lnTo>
                  <a:pt x="5268329" y="0"/>
                </a:lnTo>
                <a:lnTo>
                  <a:pt x="5268329" y="6356958"/>
                </a:lnTo>
                <a:lnTo>
                  <a:pt x="0" y="6356958"/>
                </a:lnTo>
                <a:lnTo>
                  <a:pt x="0" y="0"/>
                </a:lnTo>
                <a:close/>
              </a:path>
            </a:pathLst>
          </a:custGeom>
          <a:blipFill>
            <a:blip r:embed="rId7"/>
            <a:stretch>
              <a:fillRect/>
            </a:stretch>
          </a:blipFill>
        </p:spPr>
      </p:sp>
      <p:sp>
        <p:nvSpPr>
          <p:cNvPr id="7" name="Freeform 7"/>
          <p:cNvSpPr/>
          <p:nvPr/>
        </p:nvSpPr>
        <p:spPr>
          <a:xfrm>
            <a:off x="9088683" y="4048778"/>
            <a:ext cx="8170617" cy="5396549"/>
          </a:xfrm>
          <a:custGeom>
            <a:avLst/>
            <a:gdLst/>
            <a:ahLst/>
            <a:cxnLst/>
            <a:rect l="l" t="t" r="r" b="b"/>
            <a:pathLst>
              <a:path w="8170617" h="5396549">
                <a:moveTo>
                  <a:pt x="0" y="0"/>
                </a:moveTo>
                <a:lnTo>
                  <a:pt x="8170617" y="0"/>
                </a:lnTo>
                <a:lnTo>
                  <a:pt x="8170617" y="5396549"/>
                </a:lnTo>
                <a:lnTo>
                  <a:pt x="0" y="5396549"/>
                </a:lnTo>
                <a:lnTo>
                  <a:pt x="0" y="0"/>
                </a:lnTo>
                <a:close/>
              </a:path>
            </a:pathLst>
          </a:custGeom>
          <a:blipFill>
            <a:blip r:embed="rId8"/>
            <a:stretch>
              <a:fillRect/>
            </a:stretch>
          </a:blipFill>
        </p:spPr>
      </p:sp>
      <p:sp>
        <p:nvSpPr>
          <p:cNvPr id="8" name="TextBox 8"/>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9" name="TextBox 9"/>
          <p:cNvSpPr txBox="1"/>
          <p:nvPr/>
        </p:nvSpPr>
        <p:spPr>
          <a:xfrm>
            <a:off x="1394658" y="2118377"/>
            <a:ext cx="8488894" cy="815976"/>
          </a:xfrm>
          <a:prstGeom prst="rect">
            <a:avLst/>
          </a:prstGeom>
        </p:spPr>
        <p:txBody>
          <a:bodyPr lIns="0" tIns="0" rIns="0" bIns="0" rtlCol="0" anchor="t">
            <a:spAutoFit/>
          </a:bodyPr>
          <a:lstStyle/>
          <a:p>
            <a:pPr algn="just">
              <a:lnSpc>
                <a:spcPts val="6999"/>
              </a:lnSpc>
            </a:pPr>
            <a:r>
              <a:rPr lang="en-US" sz="3999" b="1">
                <a:solidFill>
                  <a:srgbClr val="000000"/>
                </a:solidFill>
                <a:latin typeface="Times New Roman" panose="02020603050405020304" pitchFamily="18" charset="0"/>
                <a:ea typeface="Alata"/>
                <a:cs typeface="Times New Roman" panose="02020603050405020304" pitchFamily="18" charset="0"/>
                <a:sym typeface="Alata"/>
              </a:rPr>
              <a:t>Demo Eecommender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2328227"/>
            <a:ext cx="7561736" cy="5630546"/>
          </a:xfrm>
          <a:custGeom>
            <a:avLst/>
            <a:gdLst/>
            <a:ahLst/>
            <a:cxnLst/>
            <a:rect l="l" t="t" r="r" b="b"/>
            <a:pathLst>
              <a:path w="7561736" h="5630546">
                <a:moveTo>
                  <a:pt x="0" y="0"/>
                </a:moveTo>
                <a:lnTo>
                  <a:pt x="7561736" y="0"/>
                </a:lnTo>
                <a:lnTo>
                  <a:pt x="7561736" y="5630546"/>
                </a:lnTo>
                <a:lnTo>
                  <a:pt x="0" y="5630546"/>
                </a:lnTo>
                <a:lnTo>
                  <a:pt x="0" y="0"/>
                </a:lnTo>
                <a:close/>
              </a:path>
            </a:pathLst>
          </a:custGeom>
          <a:blipFill>
            <a:blip r:embed="rId5"/>
            <a:stretch>
              <a:fillRect/>
            </a:stretch>
          </a:blipFill>
        </p:spPr>
      </p:sp>
      <p:sp>
        <p:nvSpPr>
          <p:cNvPr id="6" name="TextBox 6"/>
          <p:cNvSpPr txBox="1"/>
          <p:nvPr/>
        </p:nvSpPr>
        <p:spPr>
          <a:xfrm>
            <a:off x="6055799" y="329999"/>
            <a:ext cx="8195364"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Gaussian Mixture</a:t>
            </a:r>
          </a:p>
        </p:txBody>
      </p:sp>
      <p:sp>
        <p:nvSpPr>
          <p:cNvPr id="7" name="TextBox 7"/>
          <p:cNvSpPr txBox="1"/>
          <p:nvPr/>
        </p:nvSpPr>
        <p:spPr>
          <a:xfrm>
            <a:off x="9144000" y="3980486"/>
            <a:ext cx="8488894" cy="2658292"/>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Tạo mô hình Gaussian Mixture với 3 cụm, lựa chọn hình dạng cụm (covariance_type) là spherical, n_init = 10 để tránh mô hình bị kẹt ở nghiệm phân cụm không tốt.</a:t>
            </a:r>
          </a:p>
          <a:p>
            <a:pPr algn="just">
              <a:lnSpc>
                <a:spcPts val="3499"/>
              </a:lnSpc>
            </a:pPr>
            <a:endParaRPr lang="en-US" sz="2499">
              <a:solidFill>
                <a:srgbClr val="000000"/>
              </a:solidFill>
              <a:latin typeface="Times New Roman" panose="02020603050405020304" pitchFamily="18" charset="0"/>
              <a:ea typeface="Alata"/>
              <a:cs typeface="Times New Roman" panose="02020603050405020304" pitchFamily="18" charset="0"/>
              <a:sym typeface="Alata"/>
            </a:endParaRPr>
          </a:p>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Huấn luyện mô hình với tập X_scaled, thực hiện dự đoán nhãn và thêm nhãn dự đoán vào dataframe</a:t>
            </a:r>
            <a:r>
              <a:rPr lang="en-US" sz="2499">
                <a:solidFill>
                  <a:srgbClr val="000000"/>
                </a:solidFill>
                <a:latin typeface="Alata"/>
                <a:ea typeface="Alata"/>
                <a:cs typeface="Alata"/>
                <a:sym typeface="Alata"/>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394703" y="1521541"/>
            <a:ext cx="15498594" cy="3777782"/>
          </a:xfrm>
          <a:custGeom>
            <a:avLst/>
            <a:gdLst/>
            <a:ahLst/>
            <a:cxnLst/>
            <a:rect l="l" t="t" r="r" b="b"/>
            <a:pathLst>
              <a:path w="15498594" h="3777782">
                <a:moveTo>
                  <a:pt x="0" y="0"/>
                </a:moveTo>
                <a:lnTo>
                  <a:pt x="15498594" y="0"/>
                </a:lnTo>
                <a:lnTo>
                  <a:pt x="15498594" y="3777783"/>
                </a:lnTo>
                <a:lnTo>
                  <a:pt x="0" y="3777783"/>
                </a:lnTo>
                <a:lnTo>
                  <a:pt x="0" y="0"/>
                </a:lnTo>
                <a:close/>
              </a:path>
            </a:pathLst>
          </a:custGeom>
          <a:blipFill>
            <a:blip r:embed="rId5"/>
            <a:stretch>
              <a:fillRect/>
            </a:stretch>
          </a:blipFill>
        </p:spPr>
      </p:sp>
      <p:sp>
        <p:nvSpPr>
          <p:cNvPr id="6" name="TextBox 6"/>
          <p:cNvSpPr txBox="1"/>
          <p:nvPr/>
        </p:nvSpPr>
        <p:spPr>
          <a:xfrm>
            <a:off x="2899907" y="5785099"/>
            <a:ext cx="11664596" cy="3107710"/>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Phân tích đặc điểm từng cụm theo giá trị trung bình.</a:t>
            </a:r>
          </a:p>
          <a:p>
            <a:pPr algn="just">
              <a:lnSpc>
                <a:spcPts val="3499"/>
              </a:lnSpc>
            </a:pPr>
            <a:endParaRPr lang="en-US" sz="2499">
              <a:solidFill>
                <a:srgbClr val="000000"/>
              </a:solidFill>
              <a:latin typeface="Times New Roman" panose="02020603050405020304" pitchFamily="18" charset="0"/>
              <a:ea typeface="Alata"/>
              <a:cs typeface="Times New Roman" panose="02020603050405020304" pitchFamily="18" charset="0"/>
              <a:sym typeface="Alata"/>
            </a:endParaRPr>
          </a:p>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Có thể nhận thấy rằng:</a:t>
            </a:r>
          </a:p>
          <a:p>
            <a:pPr marL="539749" lvl="1" indent="-269875"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Cụm 0: Khu vực Trung Bình</a:t>
            </a:r>
          </a:p>
          <a:p>
            <a:pPr marL="539749" lvl="1" indent="-269875"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Cụm 1: Khu vực Nghèo</a:t>
            </a:r>
          </a:p>
          <a:p>
            <a:pPr marL="539749" lvl="1" indent="-269875"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Cụm 2: Khu vực Giàu</a:t>
            </a:r>
          </a:p>
          <a:p>
            <a:pPr algn="just">
              <a:lnSpc>
                <a:spcPts val="3499"/>
              </a:lnSpc>
            </a:pPr>
            <a:endParaRPr lang="en-US" sz="2499">
              <a:solidFill>
                <a:srgbClr val="000000"/>
              </a:solidFill>
              <a:latin typeface="Alata"/>
              <a:ea typeface="Alata"/>
              <a:cs typeface="Alata"/>
              <a:sym typeface="Alata"/>
            </a:endParaRPr>
          </a:p>
        </p:txBody>
      </p:sp>
      <p:sp>
        <p:nvSpPr>
          <p:cNvPr id="7" name="TextBox 7"/>
          <p:cNvSpPr txBox="1"/>
          <p:nvPr/>
        </p:nvSpPr>
        <p:spPr>
          <a:xfrm>
            <a:off x="6055799" y="329999"/>
            <a:ext cx="8195364"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Gaussian Mixture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1538822"/>
            <a:ext cx="8624471" cy="3480009"/>
          </a:xfrm>
          <a:custGeom>
            <a:avLst/>
            <a:gdLst/>
            <a:ahLst/>
            <a:cxnLst/>
            <a:rect l="l" t="t" r="r" b="b"/>
            <a:pathLst>
              <a:path w="8624471" h="3480009">
                <a:moveTo>
                  <a:pt x="0" y="0"/>
                </a:moveTo>
                <a:lnTo>
                  <a:pt x="8624471" y="0"/>
                </a:lnTo>
                <a:lnTo>
                  <a:pt x="8624471" y="3480009"/>
                </a:lnTo>
                <a:lnTo>
                  <a:pt x="0" y="3480009"/>
                </a:lnTo>
                <a:lnTo>
                  <a:pt x="0" y="0"/>
                </a:lnTo>
                <a:close/>
              </a:path>
            </a:pathLst>
          </a:custGeom>
          <a:blipFill>
            <a:blip r:embed="rId5"/>
            <a:stretch>
              <a:fillRect r="-5567"/>
            </a:stretch>
          </a:blipFill>
        </p:spPr>
      </p:sp>
      <p:sp>
        <p:nvSpPr>
          <p:cNvPr id="6" name="Freeform 6"/>
          <p:cNvSpPr/>
          <p:nvPr/>
        </p:nvSpPr>
        <p:spPr>
          <a:xfrm>
            <a:off x="1028700" y="5863414"/>
            <a:ext cx="9774040" cy="2406857"/>
          </a:xfrm>
          <a:custGeom>
            <a:avLst/>
            <a:gdLst/>
            <a:ahLst/>
            <a:cxnLst/>
            <a:rect l="l" t="t" r="r" b="b"/>
            <a:pathLst>
              <a:path w="9774040" h="2406857">
                <a:moveTo>
                  <a:pt x="0" y="0"/>
                </a:moveTo>
                <a:lnTo>
                  <a:pt x="9774040" y="0"/>
                </a:lnTo>
                <a:lnTo>
                  <a:pt x="9774040" y="2406858"/>
                </a:lnTo>
                <a:lnTo>
                  <a:pt x="0" y="2406858"/>
                </a:lnTo>
                <a:lnTo>
                  <a:pt x="0" y="0"/>
                </a:lnTo>
                <a:close/>
              </a:path>
            </a:pathLst>
          </a:custGeom>
          <a:blipFill>
            <a:blip r:embed="rId6"/>
            <a:stretch>
              <a:fillRect/>
            </a:stretch>
          </a:blipFill>
        </p:spPr>
      </p:sp>
      <p:sp>
        <p:nvSpPr>
          <p:cNvPr id="7" name="TextBox 7"/>
          <p:cNvSpPr txBox="1"/>
          <p:nvPr/>
        </p:nvSpPr>
        <p:spPr>
          <a:xfrm>
            <a:off x="11254625" y="2010836"/>
            <a:ext cx="5502282" cy="2207079"/>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Thực hiển PCA để giảm chiều dữ liệu xuống 2 chiều để trực quan hóa các cụm.</a:t>
            </a:r>
          </a:p>
          <a:p>
            <a:pPr algn="just">
              <a:lnSpc>
                <a:spcPts val="3499"/>
              </a:lnSpc>
            </a:pPr>
            <a:endParaRPr lang="en-US" sz="2499">
              <a:solidFill>
                <a:srgbClr val="000000"/>
              </a:solidFill>
              <a:latin typeface="Times New Roman" panose="02020603050405020304" pitchFamily="18" charset="0"/>
              <a:ea typeface="Alata"/>
              <a:cs typeface="Times New Roman" panose="02020603050405020304" pitchFamily="18" charset="0"/>
              <a:sym typeface="Alata"/>
            </a:endParaRPr>
          </a:p>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Thực hiện gán nhãn dữ liệu theo như phân tích ở trên.</a:t>
            </a:r>
          </a:p>
        </p:txBody>
      </p:sp>
      <p:sp>
        <p:nvSpPr>
          <p:cNvPr id="8" name="TextBox 8"/>
          <p:cNvSpPr txBox="1"/>
          <p:nvPr/>
        </p:nvSpPr>
        <p:spPr>
          <a:xfrm>
            <a:off x="11254625" y="6612818"/>
            <a:ext cx="5502282" cy="860425"/>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Thực hiện vẽ biểu đồ phân cụm cho mô hình.</a:t>
            </a:r>
          </a:p>
        </p:txBody>
      </p:sp>
      <p:sp>
        <p:nvSpPr>
          <p:cNvPr id="9" name="TextBox 9"/>
          <p:cNvSpPr txBox="1"/>
          <p:nvPr/>
        </p:nvSpPr>
        <p:spPr>
          <a:xfrm>
            <a:off x="6055799" y="329999"/>
            <a:ext cx="8195364"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Gaussian Mixture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1538822"/>
            <a:ext cx="8870144" cy="5765593"/>
          </a:xfrm>
          <a:custGeom>
            <a:avLst/>
            <a:gdLst/>
            <a:ahLst/>
            <a:cxnLst/>
            <a:rect l="l" t="t" r="r" b="b"/>
            <a:pathLst>
              <a:path w="8870144" h="5765593">
                <a:moveTo>
                  <a:pt x="0" y="0"/>
                </a:moveTo>
                <a:lnTo>
                  <a:pt x="8870144" y="0"/>
                </a:lnTo>
                <a:lnTo>
                  <a:pt x="8870144" y="5765593"/>
                </a:lnTo>
                <a:lnTo>
                  <a:pt x="0" y="5765593"/>
                </a:lnTo>
                <a:lnTo>
                  <a:pt x="0" y="0"/>
                </a:lnTo>
                <a:close/>
              </a:path>
            </a:pathLst>
          </a:custGeom>
          <a:blipFill>
            <a:blip r:embed="rId5"/>
            <a:stretch>
              <a:fillRect/>
            </a:stretch>
          </a:blipFill>
        </p:spPr>
      </p:sp>
      <p:sp>
        <p:nvSpPr>
          <p:cNvPr id="6" name="Freeform 6"/>
          <p:cNvSpPr/>
          <p:nvPr/>
        </p:nvSpPr>
        <p:spPr>
          <a:xfrm>
            <a:off x="1028700" y="7324956"/>
            <a:ext cx="8870144" cy="1867399"/>
          </a:xfrm>
          <a:custGeom>
            <a:avLst/>
            <a:gdLst/>
            <a:ahLst/>
            <a:cxnLst/>
            <a:rect l="l" t="t" r="r" b="b"/>
            <a:pathLst>
              <a:path w="8870144" h="1867399">
                <a:moveTo>
                  <a:pt x="0" y="0"/>
                </a:moveTo>
                <a:lnTo>
                  <a:pt x="8870144" y="0"/>
                </a:lnTo>
                <a:lnTo>
                  <a:pt x="8870144" y="1867398"/>
                </a:lnTo>
                <a:lnTo>
                  <a:pt x="0" y="1867398"/>
                </a:lnTo>
                <a:lnTo>
                  <a:pt x="0" y="0"/>
                </a:lnTo>
                <a:close/>
              </a:path>
            </a:pathLst>
          </a:custGeom>
          <a:blipFill>
            <a:blip r:embed="rId6"/>
            <a:stretch>
              <a:fillRect/>
            </a:stretch>
          </a:blipFill>
        </p:spPr>
      </p:sp>
      <p:sp>
        <p:nvSpPr>
          <p:cNvPr id="7" name="TextBox 7"/>
          <p:cNvSpPr txBox="1"/>
          <p:nvPr/>
        </p:nvSpPr>
        <p:spPr>
          <a:xfrm>
            <a:off x="11063237" y="2872218"/>
            <a:ext cx="5502282" cy="2658869"/>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Dựa vào biểu đồ phân cụm, nhận thấy mô hình vẫn có một số sai sót trong việc phân cụm giữa cụm Trung Bình và Giàu (Thể hiện bằng việc có một số dấu chấm Trung Bình nằm trong cụm Giàu)</a:t>
            </a:r>
          </a:p>
          <a:p>
            <a:pPr algn="just">
              <a:lnSpc>
                <a:spcPts val="3499"/>
              </a:lnSpc>
            </a:pPr>
            <a:endParaRPr lang="en-US" sz="2499">
              <a:solidFill>
                <a:srgbClr val="000000"/>
              </a:solidFill>
              <a:latin typeface="Alata"/>
              <a:ea typeface="Alata"/>
              <a:cs typeface="Alata"/>
              <a:sym typeface="Alata"/>
            </a:endParaRPr>
          </a:p>
        </p:txBody>
      </p:sp>
      <p:sp>
        <p:nvSpPr>
          <p:cNvPr id="8" name="TextBox 8"/>
          <p:cNvSpPr txBox="1"/>
          <p:nvPr/>
        </p:nvSpPr>
        <p:spPr>
          <a:xfrm>
            <a:off x="11063237" y="7585555"/>
            <a:ext cx="5502282" cy="860557"/>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Điểm silhouette_score = 0.31, cho thấy mô hình phân cụm ở mức trung bình.</a:t>
            </a:r>
          </a:p>
        </p:txBody>
      </p:sp>
      <p:sp>
        <p:nvSpPr>
          <p:cNvPr id="9" name="TextBox 9"/>
          <p:cNvSpPr txBox="1"/>
          <p:nvPr/>
        </p:nvSpPr>
        <p:spPr>
          <a:xfrm>
            <a:off x="6055799" y="329999"/>
            <a:ext cx="8195364"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Gaussian Mixture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12883016" y="2710713"/>
            <a:ext cx="4865574" cy="4865574"/>
          </a:xfrm>
          <a:custGeom>
            <a:avLst/>
            <a:gdLst/>
            <a:ahLst/>
            <a:cxnLst/>
            <a:rect l="l" t="t" r="r" b="b"/>
            <a:pathLst>
              <a:path w="4865574" h="4865574">
                <a:moveTo>
                  <a:pt x="0" y="0"/>
                </a:moveTo>
                <a:lnTo>
                  <a:pt x="4865574" y="0"/>
                </a:lnTo>
                <a:lnTo>
                  <a:pt x="4865574" y="4865574"/>
                </a:lnTo>
                <a:lnTo>
                  <a:pt x="0" y="4865574"/>
                </a:lnTo>
                <a:lnTo>
                  <a:pt x="0" y="0"/>
                </a:lnTo>
                <a:close/>
              </a:path>
            </a:pathLst>
          </a:custGeom>
          <a:blipFill>
            <a:blip r:embed="rId2"/>
            <a:stretch>
              <a:fillRect/>
            </a:stretch>
          </a:blipFill>
        </p:spPr>
      </p:sp>
      <p:sp>
        <p:nvSpPr>
          <p:cNvPr id="3" name="TextBox 3"/>
          <p:cNvSpPr txBox="1"/>
          <p:nvPr/>
        </p:nvSpPr>
        <p:spPr>
          <a:xfrm>
            <a:off x="5947689" y="223476"/>
            <a:ext cx="6691556" cy="1077218"/>
          </a:xfrm>
          <a:prstGeom prst="rect">
            <a:avLst/>
          </a:prstGeom>
        </p:spPr>
        <p:txBody>
          <a:bodyPr wrap="square"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Spectral Clustering</a:t>
            </a:r>
          </a:p>
        </p:txBody>
      </p:sp>
      <p:sp>
        <p:nvSpPr>
          <p:cNvPr id="4" name="TextBox 4"/>
          <p:cNvSpPr txBox="1"/>
          <p:nvPr/>
        </p:nvSpPr>
        <p:spPr>
          <a:xfrm>
            <a:off x="1028700" y="2410143"/>
            <a:ext cx="11610545" cy="5488297"/>
          </a:xfrm>
          <a:prstGeom prst="rect">
            <a:avLst/>
          </a:prstGeom>
        </p:spPr>
        <p:txBody>
          <a:bodyPr lIns="0" tIns="0" rIns="0" bIns="0" rtlCol="0" anchor="t">
            <a:spAutoFit/>
          </a:bodyPr>
          <a:lstStyle/>
          <a:p>
            <a:pPr algn="just">
              <a:lnSpc>
                <a:spcPts val="4760"/>
              </a:lnSpc>
              <a:spcBef>
                <a:spcPct val="0"/>
              </a:spcBef>
            </a:pPr>
            <a:r>
              <a:rPr lang="en-US" sz="3400">
                <a:solidFill>
                  <a:srgbClr val="000000"/>
                </a:solidFill>
                <a:latin typeface="Times New Roman" panose="02020603050405020304" pitchFamily="18" charset="0"/>
                <a:ea typeface="Asap"/>
                <a:cs typeface="Times New Roman" panose="02020603050405020304" pitchFamily="18" charset="0"/>
                <a:sym typeface="Asap"/>
              </a:rPr>
              <a:t>- Spectral Clustering là phương pháp phân cụm dựa trên lý thuyết đồ thị, không yêu cầu cụm có hình dạng tròn hay tuyến tính. Thuật toán sử dụng ma trận Laplacian để ánh xạ dữ liệu vào không gian mới, sau đó phân cụm.</a:t>
            </a:r>
          </a:p>
          <a:p>
            <a:pPr algn="just">
              <a:lnSpc>
                <a:spcPts val="4760"/>
              </a:lnSpc>
              <a:spcBef>
                <a:spcPct val="0"/>
              </a:spcBef>
            </a:pPr>
            <a:r>
              <a:rPr lang="en-US" sz="3400">
                <a:solidFill>
                  <a:srgbClr val="000000"/>
                </a:solidFill>
                <a:latin typeface="Times New Roman" panose="02020603050405020304" pitchFamily="18" charset="0"/>
                <a:ea typeface="Asap"/>
                <a:cs typeface="Times New Roman" panose="02020603050405020304" pitchFamily="18" charset="0"/>
                <a:sym typeface="Asap"/>
              </a:rPr>
              <a:t>- Ưu điểm: linh hoạt, không tuyến tính. </a:t>
            </a:r>
          </a:p>
          <a:p>
            <a:pPr algn="just">
              <a:lnSpc>
                <a:spcPts val="4760"/>
              </a:lnSpc>
              <a:spcBef>
                <a:spcPct val="0"/>
              </a:spcBef>
            </a:pPr>
            <a:r>
              <a:rPr lang="en-US" sz="3400">
                <a:solidFill>
                  <a:srgbClr val="000000"/>
                </a:solidFill>
                <a:latin typeface="Times New Roman" panose="02020603050405020304" pitchFamily="18" charset="0"/>
                <a:ea typeface="Asap"/>
                <a:cs typeface="Times New Roman" panose="02020603050405020304" pitchFamily="18" charset="0"/>
                <a:sym typeface="Asap"/>
              </a:rPr>
              <a:t>- Nhược điểm: chậm, cần chọn tham số phù hợp.</a:t>
            </a:r>
          </a:p>
          <a:p>
            <a:pPr algn="just">
              <a:lnSpc>
                <a:spcPts val="4760"/>
              </a:lnSpc>
              <a:spcBef>
                <a:spcPct val="0"/>
              </a:spcBef>
            </a:pPr>
            <a:r>
              <a:rPr lang="en-US" sz="3400">
                <a:solidFill>
                  <a:srgbClr val="000000"/>
                </a:solidFill>
                <a:latin typeface="Times New Roman" panose="02020603050405020304" pitchFamily="18" charset="0"/>
                <a:ea typeface="Asap"/>
                <a:cs typeface="Times New Roman" panose="02020603050405020304" pitchFamily="18" charset="0"/>
                <a:sym typeface="Asap"/>
              </a:rPr>
              <a:t>- Spectral Clustering phù hợp với dữ liệu xã hội, môi trường phức tạp như phân loại mức sống giúp tách dữ liệu theo mức sống mà không cần giả định cụm có hình dạng cụ thể.</a:t>
            </a:r>
          </a:p>
        </p:txBody>
      </p:sp>
      <p:sp>
        <p:nvSpPr>
          <p:cNvPr id="5" name="Freeform 5"/>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grpSp>
        <p:nvGrpSpPr>
          <p:cNvPr id="2" name="Group 2"/>
          <p:cNvGrpSpPr/>
          <p:nvPr/>
        </p:nvGrpSpPr>
        <p:grpSpPr>
          <a:xfrm>
            <a:off x="10143508" y="2199350"/>
            <a:ext cx="7547184" cy="4540887"/>
            <a:chOff x="0" y="0"/>
            <a:chExt cx="10062912" cy="6054516"/>
          </a:xfrm>
        </p:grpSpPr>
        <p:sp>
          <p:nvSpPr>
            <p:cNvPr id="3" name="Freeform 3"/>
            <p:cNvSpPr/>
            <p:nvPr/>
          </p:nvSpPr>
          <p:spPr>
            <a:xfrm>
              <a:off x="0" y="0"/>
              <a:ext cx="10062912" cy="2777453"/>
            </a:xfrm>
            <a:custGeom>
              <a:avLst/>
              <a:gdLst/>
              <a:ahLst/>
              <a:cxnLst/>
              <a:rect l="l" t="t" r="r" b="b"/>
              <a:pathLst>
                <a:path w="10062912" h="2777453">
                  <a:moveTo>
                    <a:pt x="0" y="0"/>
                  </a:moveTo>
                  <a:lnTo>
                    <a:pt x="10062912" y="0"/>
                  </a:lnTo>
                  <a:lnTo>
                    <a:pt x="10062912" y="2777453"/>
                  </a:lnTo>
                  <a:lnTo>
                    <a:pt x="0" y="2777453"/>
                  </a:lnTo>
                  <a:lnTo>
                    <a:pt x="0" y="0"/>
                  </a:lnTo>
                  <a:close/>
                </a:path>
              </a:pathLst>
            </a:custGeom>
            <a:blipFill>
              <a:blip r:embed="rId2"/>
              <a:stretch>
                <a:fillRect l="-778" r="-778"/>
              </a:stretch>
            </a:blipFill>
          </p:spPr>
        </p:sp>
        <p:sp>
          <p:nvSpPr>
            <p:cNvPr id="4" name="Freeform 4"/>
            <p:cNvSpPr/>
            <p:nvPr/>
          </p:nvSpPr>
          <p:spPr>
            <a:xfrm>
              <a:off x="0" y="2777453"/>
              <a:ext cx="10062912" cy="3277062"/>
            </a:xfrm>
            <a:custGeom>
              <a:avLst/>
              <a:gdLst/>
              <a:ahLst/>
              <a:cxnLst/>
              <a:rect l="l" t="t" r="r" b="b"/>
              <a:pathLst>
                <a:path w="10062912" h="3277062">
                  <a:moveTo>
                    <a:pt x="0" y="0"/>
                  </a:moveTo>
                  <a:lnTo>
                    <a:pt x="10062912" y="0"/>
                  </a:lnTo>
                  <a:lnTo>
                    <a:pt x="10062912" y="3277063"/>
                  </a:lnTo>
                  <a:lnTo>
                    <a:pt x="0" y="3277063"/>
                  </a:lnTo>
                  <a:lnTo>
                    <a:pt x="0" y="0"/>
                  </a:lnTo>
                  <a:close/>
                </a:path>
              </a:pathLst>
            </a:custGeom>
            <a:blipFill>
              <a:blip r:embed="rId3"/>
              <a:stretch>
                <a:fillRect t="-952" b="-952"/>
              </a:stretch>
            </a:blipFill>
          </p:spPr>
        </p:sp>
      </p:grpSp>
      <p:sp>
        <p:nvSpPr>
          <p:cNvPr id="5" name="TextBox 5"/>
          <p:cNvSpPr txBox="1"/>
          <p:nvPr/>
        </p:nvSpPr>
        <p:spPr>
          <a:xfrm>
            <a:off x="894284" y="1666875"/>
            <a:ext cx="8883157" cy="5231130"/>
          </a:xfrm>
          <a:prstGeom prst="rect">
            <a:avLst/>
          </a:prstGeom>
        </p:spPr>
        <p:txBody>
          <a:bodyPr lIns="0" tIns="0" rIns="0" bIns="0" rtlCol="0" anchor="t">
            <a:spAutoFit/>
          </a:bodyPr>
          <a:lstStyle/>
          <a:p>
            <a:pPr algn="just">
              <a:lnSpc>
                <a:spcPts val="4620"/>
              </a:lnSpc>
              <a:spcBef>
                <a:spcPct val="0"/>
              </a:spcBef>
            </a:pPr>
            <a:r>
              <a:rPr lang="en-US" sz="3300" b="1">
                <a:solidFill>
                  <a:srgbClr val="000000"/>
                </a:solidFill>
                <a:latin typeface="Times New Roman" panose="02020603050405020304" pitchFamily="18" charset="0"/>
                <a:ea typeface="Asap Bold"/>
                <a:cs typeface="Times New Roman" panose="02020603050405020304" pitchFamily="18" charset="0"/>
                <a:sym typeface="Asap Bold"/>
              </a:rPr>
              <a:t>Các bước chính của thuật toán</a:t>
            </a:r>
          </a:p>
          <a:p>
            <a:pPr algn="just">
              <a:lnSpc>
                <a:spcPts val="4620"/>
              </a:lnSpc>
              <a:spcBef>
                <a:spcPct val="0"/>
              </a:spcBef>
            </a:pPr>
            <a:r>
              <a:rPr lang="en-US" sz="3300" b="1">
                <a:solidFill>
                  <a:srgbClr val="000000"/>
                </a:solidFill>
                <a:latin typeface="Times New Roman" panose="02020603050405020304" pitchFamily="18" charset="0"/>
                <a:ea typeface="Asap Bold"/>
                <a:cs typeface="Times New Roman" panose="02020603050405020304" pitchFamily="18" charset="0"/>
                <a:sym typeface="Asap Bold"/>
              </a:rPr>
              <a:t>-</a:t>
            </a:r>
            <a:r>
              <a:rPr lang="en-US" sz="3300">
                <a:solidFill>
                  <a:srgbClr val="000000"/>
                </a:solidFill>
                <a:latin typeface="Times New Roman" panose="02020603050405020304" pitchFamily="18" charset="0"/>
                <a:ea typeface="Asap"/>
                <a:cs typeface="Times New Roman" panose="02020603050405020304" pitchFamily="18" charset="0"/>
                <a:sym typeface="Asap"/>
              </a:rPr>
              <a:t> Tính ma trận tương đồng (similarity matrix) giữa các điểm, ví dụ: Gaussian kernel hoặc nearest neighbors.</a:t>
            </a:r>
          </a:p>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Tạo ma trận Laplacian từ ma trận tương đồng.</a:t>
            </a:r>
          </a:p>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Tính các vector riêng tương ứng với các giá trị riêng nhỏ nhất (trừ 0).</a:t>
            </a:r>
          </a:p>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Sử dụng các vector riêng này như đặc trưng mới, sau đó áp dụng thuật toán phân cụm.</a:t>
            </a:r>
          </a:p>
        </p:txBody>
      </p:sp>
      <p:sp>
        <p:nvSpPr>
          <p:cNvPr id="6" name="TextBox 6"/>
          <p:cNvSpPr txBox="1"/>
          <p:nvPr/>
        </p:nvSpPr>
        <p:spPr>
          <a:xfrm>
            <a:off x="1613750" y="7547320"/>
            <a:ext cx="15060500" cy="117981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0000"/>
                </a:solidFill>
                <a:latin typeface="Times New Roman" panose="02020603050405020304" pitchFamily="18" charset="0"/>
                <a:ea typeface="Asap Bold"/>
                <a:cs typeface="Times New Roman" panose="02020603050405020304" pitchFamily="18" charset="0"/>
                <a:sym typeface="Asap Bold"/>
              </a:rPr>
              <a:t>M</a:t>
            </a:r>
            <a:r>
              <a:rPr lang="en-US" sz="3300" b="1" u="none" strike="noStrike">
                <a:solidFill>
                  <a:srgbClr val="000000"/>
                </a:solidFill>
                <a:latin typeface="Times New Roman" panose="02020603050405020304" pitchFamily="18" charset="0"/>
                <a:ea typeface="Asap Bold"/>
                <a:cs typeface="Times New Roman" panose="02020603050405020304" pitchFamily="18" charset="0"/>
                <a:sym typeface="Asap Bold"/>
              </a:rPr>
              <a:t>ô hình đã tạo ra được sự phân chia cụm nhưng vẫn tồn tại các điểm dữ liệu nằm gần ranh giới giữa các cụm, dẫn đến hiện tượng giao nhau giữa các mức sống</a:t>
            </a:r>
            <a:r>
              <a:rPr lang="en-US" sz="3300" b="1" u="none" strike="noStrike">
                <a:solidFill>
                  <a:srgbClr val="000000"/>
                </a:solidFill>
                <a:latin typeface="Asap Bold"/>
                <a:ea typeface="Asap Bold"/>
                <a:cs typeface="Asap Bold"/>
                <a:sym typeface="Asap Bold"/>
              </a:rPr>
              <a:t>.</a:t>
            </a:r>
          </a:p>
        </p:txBody>
      </p:sp>
      <p:sp>
        <p:nvSpPr>
          <p:cNvPr id="7" name="TextBox 7"/>
          <p:cNvSpPr txBox="1"/>
          <p:nvPr/>
        </p:nvSpPr>
        <p:spPr>
          <a:xfrm>
            <a:off x="6569040" y="223476"/>
            <a:ext cx="6384959" cy="1077218"/>
          </a:xfrm>
          <a:prstGeom prst="rect">
            <a:avLst/>
          </a:prstGeom>
        </p:spPr>
        <p:txBody>
          <a:bodyPr wrap="square"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Spectral Clustering</a:t>
            </a:r>
          </a:p>
        </p:txBody>
      </p:sp>
      <p:sp>
        <p:nvSpPr>
          <p:cNvPr id="8" name="Freeform 8"/>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325902" y="738681"/>
            <a:ext cx="7277003" cy="6721304"/>
          </a:xfrm>
          <a:custGeom>
            <a:avLst/>
            <a:gdLst/>
            <a:ahLst/>
            <a:cxnLst/>
            <a:rect l="l" t="t" r="r" b="b"/>
            <a:pathLst>
              <a:path w="7277003" h="6721304">
                <a:moveTo>
                  <a:pt x="0" y="0"/>
                </a:moveTo>
                <a:lnTo>
                  <a:pt x="7277003" y="0"/>
                </a:lnTo>
                <a:lnTo>
                  <a:pt x="7277003" y="6721304"/>
                </a:lnTo>
                <a:lnTo>
                  <a:pt x="0" y="672130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7659909" y="8804414"/>
            <a:ext cx="12608990" cy="7634170"/>
          </a:xfrm>
          <a:custGeom>
            <a:avLst/>
            <a:gdLst/>
            <a:ahLst/>
            <a:cxnLst/>
            <a:rect l="l" t="t" r="r" b="b"/>
            <a:pathLst>
              <a:path w="12608990" h="7634170">
                <a:moveTo>
                  <a:pt x="0" y="0"/>
                </a:moveTo>
                <a:lnTo>
                  <a:pt x="12608989" y="0"/>
                </a:lnTo>
                <a:lnTo>
                  <a:pt x="12608989" y="7634170"/>
                </a:lnTo>
                <a:lnTo>
                  <a:pt x="0" y="76341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3964403" y="6642246"/>
            <a:ext cx="3322115" cy="2875140"/>
          </a:xfrm>
          <a:custGeom>
            <a:avLst/>
            <a:gdLst/>
            <a:ahLst/>
            <a:cxnLst/>
            <a:rect l="l" t="t" r="r" b="b"/>
            <a:pathLst>
              <a:path w="3322115" h="2875140">
                <a:moveTo>
                  <a:pt x="0" y="0"/>
                </a:moveTo>
                <a:lnTo>
                  <a:pt x="3322116" y="0"/>
                </a:lnTo>
                <a:lnTo>
                  <a:pt x="3322116" y="2875139"/>
                </a:lnTo>
                <a:lnTo>
                  <a:pt x="0" y="287513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1757388" y="8401921"/>
            <a:ext cx="1781802" cy="1712757"/>
          </a:xfrm>
          <a:custGeom>
            <a:avLst/>
            <a:gdLst/>
            <a:ahLst/>
            <a:cxnLst/>
            <a:rect l="l" t="t" r="r" b="b"/>
            <a:pathLst>
              <a:path w="1781802" h="1712757">
                <a:moveTo>
                  <a:pt x="0" y="0"/>
                </a:moveTo>
                <a:lnTo>
                  <a:pt x="1781802" y="0"/>
                </a:lnTo>
                <a:lnTo>
                  <a:pt x="1781802" y="1712758"/>
                </a:lnTo>
                <a:lnTo>
                  <a:pt x="0" y="1712758"/>
                </a:lnTo>
                <a:lnTo>
                  <a:pt x="0" y="0"/>
                </a:lnTo>
                <a:close/>
              </a:path>
            </a:pathLst>
          </a:custGeom>
          <a:blipFill>
            <a:blip r:embed="rId9"/>
            <a:stretch>
              <a:fillRect/>
            </a:stretch>
          </a:blipFill>
        </p:spPr>
      </p:sp>
      <p:sp>
        <p:nvSpPr>
          <p:cNvPr id="7" name="TextBox 7"/>
          <p:cNvSpPr txBox="1"/>
          <p:nvPr/>
        </p:nvSpPr>
        <p:spPr>
          <a:xfrm>
            <a:off x="1139481" y="333375"/>
            <a:ext cx="6317814"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Giới thiệu bài toán </a:t>
            </a:r>
          </a:p>
        </p:txBody>
      </p:sp>
      <p:sp>
        <p:nvSpPr>
          <p:cNvPr id="8" name="TextBox 8"/>
          <p:cNvSpPr txBox="1"/>
          <p:nvPr/>
        </p:nvSpPr>
        <p:spPr>
          <a:xfrm>
            <a:off x="428625" y="2361107"/>
            <a:ext cx="9336518" cy="6574215"/>
          </a:xfrm>
          <a:prstGeom prst="rect">
            <a:avLst/>
          </a:prstGeom>
        </p:spPr>
        <p:txBody>
          <a:bodyPr lIns="0" tIns="0" rIns="0" bIns="0" rtlCol="0" anchor="t">
            <a:spAutoFit/>
          </a:bodyPr>
          <a:lstStyle/>
          <a:p>
            <a:pPr algn="l">
              <a:lnSpc>
                <a:spcPts val="3962"/>
              </a:lnSpc>
              <a:spcBef>
                <a:spcPct val="0"/>
              </a:spcBef>
            </a:pPr>
            <a:r>
              <a:rPr lang="en-US" sz="2830">
                <a:solidFill>
                  <a:srgbClr val="000000"/>
                </a:solidFill>
                <a:latin typeface="Times New Roman"/>
                <a:ea typeface="Times New Roman"/>
                <a:cs typeface="Times New Roman"/>
                <a:sym typeface="Times New Roman"/>
              </a:rPr>
              <a:t>Dataset này được sử dụng trong Chương 2 của cuốn sách nổi tiếng "Hands-On Machine Learning with Scikit-Learn and TensorFlow" của Aurélien Géron. Đây là bộ dữ liệu lý tưởng dành cho người mới học về Machine Learning do có các đặc điểm:</a:t>
            </a:r>
          </a:p>
          <a:p>
            <a:pPr marL="611003" lvl="1" indent="-305501" algn="l">
              <a:lnSpc>
                <a:spcPts val="3962"/>
              </a:lnSpc>
              <a:buFont typeface="Arial"/>
              <a:buChar char="•"/>
            </a:pPr>
            <a:r>
              <a:rPr lang="en-US" sz="2830">
                <a:solidFill>
                  <a:srgbClr val="000000"/>
                </a:solidFill>
                <a:latin typeface="Times New Roman"/>
                <a:ea typeface="Times New Roman"/>
                <a:cs typeface="Times New Roman"/>
                <a:sym typeface="Times New Roman"/>
              </a:rPr>
              <a:t>Cấu trúc đơn giản, dễ hiểu.</a:t>
            </a:r>
          </a:p>
          <a:p>
            <a:pPr marL="611003" lvl="1" indent="-305501" algn="l">
              <a:lnSpc>
                <a:spcPts val="3962"/>
              </a:lnSpc>
              <a:buFont typeface="Arial"/>
              <a:buChar char="•"/>
            </a:pPr>
            <a:r>
              <a:rPr lang="en-US" sz="2830">
                <a:solidFill>
                  <a:srgbClr val="000000"/>
                </a:solidFill>
                <a:latin typeface="Times New Roman"/>
                <a:ea typeface="Times New Roman"/>
                <a:cs typeface="Times New Roman"/>
                <a:sym typeface="Times New Roman"/>
              </a:rPr>
              <a:t>Dữ liệu thực tế từ tổng điều tra dân số California năm 1990.</a:t>
            </a:r>
          </a:p>
          <a:p>
            <a:pPr marL="611003" lvl="1" indent="-305501" algn="l">
              <a:lnSpc>
                <a:spcPts val="3962"/>
              </a:lnSpc>
              <a:buFont typeface="Arial"/>
              <a:buChar char="•"/>
            </a:pPr>
            <a:r>
              <a:rPr lang="en-US" sz="2830">
                <a:solidFill>
                  <a:srgbClr val="000000"/>
                </a:solidFill>
                <a:latin typeface="Times New Roman"/>
                <a:ea typeface="Times New Roman"/>
                <a:cs typeface="Times New Roman"/>
                <a:sym typeface="Times New Roman"/>
              </a:rPr>
              <a:t>Không quá lớn để xử lý, cũng không quá nhỏ để không có ý nghĩa.</a:t>
            </a:r>
          </a:p>
          <a:p>
            <a:pPr marL="611003" lvl="1" indent="-305501" algn="l">
              <a:lnSpc>
                <a:spcPts val="3962"/>
              </a:lnSpc>
              <a:buFont typeface="Arial"/>
              <a:buChar char="•"/>
            </a:pPr>
            <a:r>
              <a:rPr lang="en-US" sz="2830">
                <a:solidFill>
                  <a:srgbClr val="000000"/>
                </a:solidFill>
                <a:latin typeface="Times New Roman"/>
                <a:ea typeface="Times New Roman"/>
                <a:cs typeface="Times New Roman"/>
                <a:sym typeface="Times New Roman"/>
              </a:rPr>
              <a:t>Dữ liệu cung cấp thông tin về các khu dân cư tại California và các thống kê liên quan đến nhà ở và dân số tại từng khu vực nhỏ.</a:t>
            </a:r>
          </a:p>
        </p:txBody>
      </p:sp>
      <p:sp>
        <p:nvSpPr>
          <p:cNvPr id="9" name="Freeform 9"/>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10240214" y="2148056"/>
            <a:ext cx="7729120" cy="5990888"/>
          </a:xfrm>
          <a:custGeom>
            <a:avLst/>
            <a:gdLst/>
            <a:ahLst/>
            <a:cxnLst/>
            <a:rect l="l" t="t" r="r" b="b"/>
            <a:pathLst>
              <a:path w="7729120" h="5990888">
                <a:moveTo>
                  <a:pt x="0" y="0"/>
                </a:moveTo>
                <a:lnTo>
                  <a:pt x="7729120" y="0"/>
                </a:lnTo>
                <a:lnTo>
                  <a:pt x="7729120" y="5990888"/>
                </a:lnTo>
                <a:lnTo>
                  <a:pt x="0" y="5990888"/>
                </a:lnTo>
                <a:lnTo>
                  <a:pt x="0" y="0"/>
                </a:lnTo>
                <a:close/>
              </a:path>
            </a:pathLst>
          </a:custGeom>
          <a:blipFill>
            <a:blip r:embed="rId2"/>
            <a:stretch>
              <a:fillRect/>
            </a:stretch>
          </a:blipFill>
        </p:spPr>
      </p:sp>
      <p:sp>
        <p:nvSpPr>
          <p:cNvPr id="3" name="TextBox 3"/>
          <p:cNvSpPr txBox="1"/>
          <p:nvPr/>
        </p:nvSpPr>
        <p:spPr>
          <a:xfrm>
            <a:off x="1028700" y="2775585"/>
            <a:ext cx="9000328" cy="4650105"/>
          </a:xfrm>
          <a:prstGeom prst="rect">
            <a:avLst/>
          </a:prstGeom>
        </p:spPr>
        <p:txBody>
          <a:bodyPr lIns="0" tIns="0" rIns="0" bIns="0" rtlCol="0" anchor="t">
            <a:spAutoFit/>
          </a:bodyPr>
          <a:lstStyle/>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Cụm "Giàu" có thu nhập trung vị cao nhất (6.32) và giá trị nhà trung bình lớn (~383,000 USD), với mật độ dân cư thấp hơn.</a:t>
            </a:r>
          </a:p>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Cụm "Trung bình" có tổng số phòng, dân số và số hộ gia đình cao vượt trội, nhưng thu nhập và giá trị nhà thấp hơn nhiều so với cụm “Giàu”.</a:t>
            </a:r>
          </a:p>
          <a:p>
            <a:pPr algn="just">
              <a:lnSpc>
                <a:spcPts val="4620"/>
              </a:lnSpc>
              <a:spcBef>
                <a:spcPct val="0"/>
              </a:spcBef>
            </a:pPr>
            <a:r>
              <a:rPr lang="en-US" sz="3300">
                <a:solidFill>
                  <a:srgbClr val="000000"/>
                </a:solidFill>
                <a:latin typeface="Times New Roman" panose="02020603050405020304" pitchFamily="18" charset="0"/>
                <a:ea typeface="Asap"/>
                <a:cs typeface="Times New Roman" panose="02020603050405020304" pitchFamily="18" charset="0"/>
                <a:sym typeface="Asap"/>
              </a:rPr>
              <a:t>- Cụm "Nghèo" có thu nhập và giá trị nhà thấp nhất, đi kèm với quy mô phòng và dân số nhỏ.</a:t>
            </a:r>
          </a:p>
        </p:txBody>
      </p:sp>
      <p:sp>
        <p:nvSpPr>
          <p:cNvPr id="4" name="TextBox 4"/>
          <p:cNvSpPr txBox="1"/>
          <p:nvPr/>
        </p:nvSpPr>
        <p:spPr>
          <a:xfrm>
            <a:off x="6406436" y="223476"/>
            <a:ext cx="6395163" cy="1077218"/>
          </a:xfrm>
          <a:prstGeom prst="rect">
            <a:avLst/>
          </a:prstGeom>
        </p:spPr>
        <p:txBody>
          <a:bodyPr wrap="square"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Spectral Clustering</a:t>
            </a:r>
          </a:p>
        </p:txBody>
      </p:sp>
      <p:sp>
        <p:nvSpPr>
          <p:cNvPr id="5" name="Freeform 5"/>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5077059" y="1376001"/>
            <a:ext cx="8133883" cy="5297191"/>
          </a:xfrm>
          <a:custGeom>
            <a:avLst/>
            <a:gdLst/>
            <a:ahLst/>
            <a:cxnLst/>
            <a:rect l="l" t="t" r="r" b="b"/>
            <a:pathLst>
              <a:path w="8133883" h="5297191">
                <a:moveTo>
                  <a:pt x="0" y="0"/>
                </a:moveTo>
                <a:lnTo>
                  <a:pt x="8133882" y="0"/>
                </a:lnTo>
                <a:lnTo>
                  <a:pt x="8133882" y="5297191"/>
                </a:lnTo>
                <a:lnTo>
                  <a:pt x="0" y="5297191"/>
                </a:lnTo>
                <a:lnTo>
                  <a:pt x="0" y="0"/>
                </a:lnTo>
                <a:close/>
              </a:path>
            </a:pathLst>
          </a:custGeom>
          <a:blipFill>
            <a:blip r:embed="rId2"/>
            <a:stretch>
              <a:fillRect/>
            </a:stretch>
          </a:blipFill>
        </p:spPr>
      </p:sp>
      <p:sp>
        <p:nvSpPr>
          <p:cNvPr id="3" name="TextBox 3"/>
          <p:cNvSpPr txBox="1"/>
          <p:nvPr/>
        </p:nvSpPr>
        <p:spPr>
          <a:xfrm>
            <a:off x="2226346" y="6715536"/>
            <a:ext cx="13835308" cy="2390140"/>
          </a:xfrm>
          <a:prstGeom prst="rect">
            <a:avLst/>
          </a:prstGeom>
        </p:spPr>
        <p:txBody>
          <a:bodyPr lIns="0" tIns="0" rIns="0" bIns="0" rtlCol="0" anchor="t">
            <a:spAutoFit/>
          </a:bodyPr>
          <a:lstStyle/>
          <a:p>
            <a:pPr marL="0" lvl="0" indent="0" algn="just">
              <a:lnSpc>
                <a:spcPts val="4760"/>
              </a:lnSpc>
              <a:spcBef>
                <a:spcPct val="0"/>
              </a:spcBef>
            </a:pPr>
            <a:r>
              <a:rPr lang="en-US" sz="3400">
                <a:solidFill>
                  <a:srgbClr val="000000"/>
                </a:solidFill>
                <a:latin typeface="Times New Roman" panose="02020603050405020304" pitchFamily="18" charset="0"/>
                <a:ea typeface="Asap"/>
                <a:cs typeface="Times New Roman" panose="02020603050405020304" pitchFamily="18" charset="0"/>
                <a:sym typeface="Asap"/>
              </a:rPr>
              <a:t>- </a:t>
            </a:r>
            <a:r>
              <a:rPr lang="en-US" sz="3400" u="none" strike="noStrike">
                <a:solidFill>
                  <a:srgbClr val="000000"/>
                </a:solidFill>
                <a:latin typeface="Times New Roman" panose="02020603050405020304" pitchFamily="18" charset="0"/>
                <a:ea typeface="Asap"/>
                <a:cs typeface="Times New Roman" panose="02020603050405020304" pitchFamily="18" charset="0"/>
                <a:sym typeface="Asap"/>
              </a:rPr>
              <a:t>Cụm Giàu (xanh lá) tách biệt tốt ở vùng bên trái-trên của đồ thị.</a:t>
            </a:r>
          </a:p>
          <a:p>
            <a:pPr marL="0" lvl="0" indent="0" algn="just">
              <a:lnSpc>
                <a:spcPts val="4760"/>
              </a:lnSpc>
              <a:spcBef>
                <a:spcPct val="0"/>
              </a:spcBef>
            </a:pPr>
            <a:r>
              <a:rPr lang="en-US" sz="3400" u="none" strike="noStrike">
                <a:solidFill>
                  <a:srgbClr val="000000"/>
                </a:solidFill>
                <a:latin typeface="Times New Roman" panose="02020603050405020304" pitchFamily="18" charset="0"/>
                <a:ea typeface="Asap"/>
                <a:cs typeface="Times New Roman" panose="02020603050405020304" pitchFamily="18" charset="0"/>
                <a:sym typeface="Asap"/>
              </a:rPr>
              <a:t>- Cụm Nghèo (đỏ) tập trung ở dưới cùng, có vùng giao thoa nhẹ với Giàu. </a:t>
            </a:r>
          </a:p>
          <a:p>
            <a:pPr marL="0" lvl="0" indent="0" algn="just">
              <a:lnSpc>
                <a:spcPts val="4760"/>
              </a:lnSpc>
              <a:spcBef>
                <a:spcPct val="0"/>
              </a:spcBef>
            </a:pPr>
            <a:r>
              <a:rPr lang="en-US" sz="3400" u="none" strike="noStrike">
                <a:solidFill>
                  <a:srgbClr val="000000"/>
                </a:solidFill>
                <a:latin typeface="Times New Roman" panose="02020603050405020304" pitchFamily="18" charset="0"/>
                <a:ea typeface="Asap"/>
                <a:cs typeface="Times New Roman" panose="02020603050405020304" pitchFamily="18" charset="0"/>
                <a:sym typeface="Asap"/>
              </a:rPr>
              <a:t>- Cụm Trung bình (cam) kéo dài bên phải, lan rộng, cho thấy sự phân tán mạnh hơn về đặc điểm.</a:t>
            </a:r>
          </a:p>
        </p:txBody>
      </p:sp>
      <p:sp>
        <p:nvSpPr>
          <p:cNvPr id="4" name="TextBox 4"/>
          <p:cNvSpPr txBox="1"/>
          <p:nvPr/>
        </p:nvSpPr>
        <p:spPr>
          <a:xfrm>
            <a:off x="6095999" y="223476"/>
            <a:ext cx="6554313" cy="1077218"/>
          </a:xfrm>
          <a:prstGeom prst="rect">
            <a:avLst/>
          </a:prstGeom>
        </p:spPr>
        <p:txBody>
          <a:bodyPr wrap="square"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Spectral Clustering</a:t>
            </a:r>
          </a:p>
        </p:txBody>
      </p:sp>
      <p:sp>
        <p:nvSpPr>
          <p:cNvPr id="5" name="Freeform 5"/>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663141" y="1706037"/>
            <a:ext cx="10345024" cy="6874926"/>
          </a:xfrm>
          <a:custGeom>
            <a:avLst/>
            <a:gdLst/>
            <a:ahLst/>
            <a:cxnLst/>
            <a:rect l="l" t="t" r="r" b="b"/>
            <a:pathLst>
              <a:path w="10345024" h="6874926">
                <a:moveTo>
                  <a:pt x="0" y="0"/>
                </a:moveTo>
                <a:lnTo>
                  <a:pt x="10345023" y="0"/>
                </a:lnTo>
                <a:lnTo>
                  <a:pt x="10345023" y="6874926"/>
                </a:lnTo>
                <a:lnTo>
                  <a:pt x="0" y="6874926"/>
                </a:lnTo>
                <a:lnTo>
                  <a:pt x="0" y="0"/>
                </a:lnTo>
                <a:close/>
              </a:path>
            </a:pathLst>
          </a:custGeom>
          <a:blipFill>
            <a:blip r:embed="rId5"/>
            <a:stretch>
              <a:fillRect l="-4074" r="-14070"/>
            </a:stretch>
          </a:blipFill>
        </p:spPr>
      </p:sp>
      <p:sp>
        <p:nvSpPr>
          <p:cNvPr id="6" name="TextBox 6"/>
          <p:cNvSpPr txBox="1"/>
          <p:nvPr/>
        </p:nvSpPr>
        <p:spPr>
          <a:xfrm>
            <a:off x="4618108" y="471126"/>
            <a:ext cx="11833080"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Agglomerative Clustering</a:t>
            </a:r>
          </a:p>
        </p:txBody>
      </p:sp>
      <p:sp>
        <p:nvSpPr>
          <p:cNvPr id="7" name="TextBox 7"/>
          <p:cNvSpPr txBox="1"/>
          <p:nvPr/>
        </p:nvSpPr>
        <p:spPr>
          <a:xfrm>
            <a:off x="10249647" y="1814397"/>
            <a:ext cx="7652188" cy="3556551"/>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Agglomerative Clustering là một thuật toán phân cụm phân cấp (hierarchical), hoạt động theo nguyên lý bottom-up:</a:t>
            </a:r>
          </a:p>
          <a:p>
            <a:pPr marL="539746" lvl="1" indent="-269873"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Mỗi điểm dữ liệu bắt đầu là một cụm riêng biệt.</a:t>
            </a:r>
          </a:p>
          <a:p>
            <a:pPr marL="539746" lvl="1" indent="-269873"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Sau đó, thuật toán dần dần gộp các cụm gần nhau nhất lại với nhau.</a:t>
            </a:r>
          </a:p>
          <a:p>
            <a:pPr marL="539746" lvl="1" indent="-269873" algn="just">
              <a:lnSpc>
                <a:spcPts val="3499"/>
              </a:lnSpc>
              <a:buFont typeface="Arial"/>
              <a:buChar char="•"/>
            </a:pPr>
            <a:r>
              <a:rPr lang="en-US" sz="2499">
                <a:solidFill>
                  <a:srgbClr val="000000"/>
                </a:solidFill>
                <a:latin typeface="Times New Roman" panose="02020603050405020304" pitchFamily="18" charset="0"/>
                <a:ea typeface="Alata"/>
                <a:cs typeface="Times New Roman" panose="02020603050405020304" pitchFamily="18" charset="0"/>
                <a:sym typeface="Alata"/>
              </a:rPr>
              <a:t>Quá trình này tiếp tục cho đến khi đạt được số cụm mong muốn.</a:t>
            </a:r>
          </a:p>
          <a:p>
            <a:pPr algn="just">
              <a:lnSpc>
                <a:spcPts val="3499"/>
              </a:lnSpc>
            </a:pPr>
            <a:endParaRPr lang="en-US" sz="2499">
              <a:solidFill>
                <a:srgbClr val="000000"/>
              </a:solidFill>
              <a:latin typeface="Alata"/>
              <a:ea typeface="Alata"/>
              <a:cs typeface="Alata"/>
              <a:sym typeface="Alata"/>
            </a:endParaRPr>
          </a:p>
        </p:txBody>
      </p:sp>
      <p:sp>
        <p:nvSpPr>
          <p:cNvPr id="8" name="TextBox 8"/>
          <p:cNvSpPr txBox="1"/>
          <p:nvPr/>
        </p:nvSpPr>
        <p:spPr>
          <a:xfrm>
            <a:off x="10249647" y="5694248"/>
            <a:ext cx="7652188" cy="3107710"/>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panose="02020603050405020304" pitchFamily="18" charset="0"/>
                <a:ea typeface="Alata"/>
                <a:cs typeface="Times New Roman" panose="02020603050405020304" pitchFamily="18" charset="0"/>
                <a:sym typeface="Alata"/>
              </a:rPr>
              <a:t>⚙️ Cách hoạt động:</a:t>
            </a:r>
          </a:p>
          <a:p>
            <a:pPr marL="539746" lvl="1" indent="-269873" algn="just">
              <a:lnSpc>
                <a:spcPts val="3499"/>
              </a:lnSpc>
              <a:buAutoNum type="arabicPeriod"/>
            </a:pPr>
            <a:r>
              <a:rPr lang="en-US" sz="2499">
                <a:solidFill>
                  <a:srgbClr val="000000"/>
                </a:solidFill>
                <a:latin typeface="Times New Roman" panose="02020603050405020304" pitchFamily="18" charset="0"/>
                <a:ea typeface="Alata"/>
                <a:cs typeface="Times New Roman" panose="02020603050405020304" pitchFamily="18" charset="0"/>
                <a:sym typeface="Alata"/>
              </a:rPr>
              <a:t>Bắt đầu với mỗi điểm là một cụm riêng biệt.</a:t>
            </a:r>
          </a:p>
          <a:p>
            <a:pPr marL="539746" lvl="1" indent="-269873" algn="just">
              <a:lnSpc>
                <a:spcPts val="3499"/>
              </a:lnSpc>
              <a:buAutoNum type="arabicPeriod"/>
            </a:pPr>
            <a:r>
              <a:rPr lang="en-US" sz="2499">
                <a:solidFill>
                  <a:srgbClr val="000000"/>
                </a:solidFill>
                <a:latin typeface="Times New Roman" panose="02020603050405020304" pitchFamily="18" charset="0"/>
                <a:ea typeface="Alata"/>
                <a:cs typeface="Times New Roman" panose="02020603050405020304" pitchFamily="18" charset="0"/>
                <a:sym typeface="Alata"/>
              </a:rPr>
              <a:t>Tính khoảng cách giữa tất cả các cụm hiện tại (có nhiều cách đo như average, complete, ward...).</a:t>
            </a:r>
          </a:p>
          <a:p>
            <a:pPr marL="539746" lvl="1" indent="-269873" algn="just">
              <a:lnSpc>
                <a:spcPts val="3499"/>
              </a:lnSpc>
              <a:buAutoNum type="arabicPeriod"/>
            </a:pPr>
            <a:r>
              <a:rPr lang="en-US" sz="2499">
                <a:solidFill>
                  <a:srgbClr val="000000"/>
                </a:solidFill>
                <a:latin typeface="Times New Roman" panose="02020603050405020304" pitchFamily="18" charset="0"/>
                <a:ea typeface="Alata"/>
                <a:cs typeface="Times New Roman" panose="02020603050405020304" pitchFamily="18" charset="0"/>
                <a:sym typeface="Alata"/>
              </a:rPr>
              <a:t>Ghép hai cụm gần nhau nhất thành một cụm mới.</a:t>
            </a:r>
          </a:p>
          <a:p>
            <a:pPr marL="539746" lvl="1" indent="-269873" algn="just">
              <a:lnSpc>
                <a:spcPts val="3499"/>
              </a:lnSpc>
              <a:buAutoNum type="arabicPeriod"/>
            </a:pPr>
            <a:r>
              <a:rPr lang="en-US" sz="2499">
                <a:solidFill>
                  <a:srgbClr val="000000"/>
                </a:solidFill>
                <a:latin typeface="Times New Roman" panose="02020603050405020304" pitchFamily="18" charset="0"/>
                <a:ea typeface="Alata"/>
                <a:cs typeface="Times New Roman" panose="02020603050405020304" pitchFamily="18" charset="0"/>
                <a:sym typeface="Alata"/>
              </a:rPr>
              <a:t>Lặp lại cho đến khi chỉ còn đúng k cụm.</a:t>
            </a:r>
          </a:p>
          <a:p>
            <a:pPr algn="just">
              <a:lnSpc>
                <a:spcPts val="3499"/>
              </a:lnSpc>
            </a:pPr>
            <a:endParaRPr lang="en-US" sz="2499">
              <a:solidFill>
                <a:srgbClr val="000000"/>
              </a:solidFill>
              <a:latin typeface="Alata"/>
              <a:ea typeface="Alata"/>
              <a:cs typeface="Alata"/>
              <a:sym typeface="Alat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715821" y="1587765"/>
            <a:ext cx="8027359" cy="8699235"/>
          </a:xfrm>
          <a:custGeom>
            <a:avLst/>
            <a:gdLst/>
            <a:ahLst/>
            <a:cxnLst/>
            <a:rect l="l" t="t" r="r" b="b"/>
            <a:pathLst>
              <a:path w="8027359" h="8699235">
                <a:moveTo>
                  <a:pt x="0" y="0"/>
                </a:moveTo>
                <a:lnTo>
                  <a:pt x="8027360" y="0"/>
                </a:lnTo>
                <a:lnTo>
                  <a:pt x="8027360" y="8699235"/>
                </a:lnTo>
                <a:lnTo>
                  <a:pt x="0" y="8699235"/>
                </a:lnTo>
                <a:lnTo>
                  <a:pt x="0" y="0"/>
                </a:lnTo>
                <a:close/>
              </a:path>
            </a:pathLst>
          </a:custGeom>
          <a:blipFill>
            <a:blip r:embed="rId3"/>
            <a:stretch>
              <a:fillRect r="-77292"/>
            </a:stretch>
          </a:blipFill>
        </p:spPr>
      </p:sp>
      <p:sp>
        <p:nvSpPr>
          <p:cNvPr id="4" name="TextBox 4"/>
          <p:cNvSpPr txBox="1"/>
          <p:nvPr/>
        </p:nvSpPr>
        <p:spPr>
          <a:xfrm>
            <a:off x="9070215" y="1787700"/>
            <a:ext cx="8846953" cy="8499300"/>
          </a:xfrm>
          <a:prstGeom prst="rect">
            <a:avLst/>
          </a:prstGeom>
        </p:spPr>
        <p:txBody>
          <a:bodyPr lIns="0" tIns="0" rIns="0" bIns="0" rtlCol="0" anchor="t">
            <a:spAutoFit/>
          </a:bodyPr>
          <a:lstStyle/>
          <a:p>
            <a:pPr algn="just">
              <a:lnSpc>
                <a:spcPts val="3781"/>
              </a:lnSpc>
            </a:pPr>
            <a:r>
              <a:rPr lang="en-US" sz="2700" b="1">
                <a:solidFill>
                  <a:srgbClr val="000000"/>
                </a:solidFill>
                <a:latin typeface="Bogart Bold"/>
                <a:ea typeface="Bogart Bold"/>
                <a:cs typeface="Bogart Bold"/>
                <a:sym typeface="Bogart Bold"/>
              </a:rPr>
              <a:t>🔹 Các bước thực hiện Agglomerative Clustering:</a:t>
            </a:r>
          </a:p>
          <a:p>
            <a:pPr marL="583110" lvl="1" indent="-291555" algn="just">
              <a:lnSpc>
                <a:spcPts val="3781"/>
              </a:lnSpc>
              <a:buAutoNum type="arabicPeriod"/>
            </a:pPr>
            <a:r>
              <a:rPr lang="en-US" sz="2700" b="1">
                <a:solidFill>
                  <a:srgbClr val="000000"/>
                </a:solidFill>
                <a:latin typeface="Bogart Bold"/>
                <a:ea typeface="Bogart Bold"/>
                <a:cs typeface="Bogart Bold"/>
                <a:sym typeface="Bogart Bold"/>
              </a:rPr>
              <a:t>Chuẩn hóa dữ liệu:</a:t>
            </a:r>
          </a:p>
          <a:p>
            <a:pPr algn="just">
              <a:lnSpc>
                <a:spcPts val="3781"/>
              </a:lnSpc>
            </a:pPr>
            <a:r>
              <a:rPr lang="en-US" sz="2700">
                <a:solidFill>
                  <a:srgbClr val="000000"/>
                </a:solidFill>
                <a:latin typeface="Bogart"/>
                <a:ea typeface="Bogart"/>
                <a:cs typeface="Bogart"/>
                <a:sym typeface="Bogart"/>
              </a:rPr>
              <a:t>Sử dụng StandardScaler để đưa dữ liệu về cùng thang đo.</a:t>
            </a:r>
          </a:p>
          <a:p>
            <a:pPr algn="just">
              <a:lnSpc>
                <a:spcPts val="3781"/>
              </a:lnSpc>
            </a:pPr>
            <a:r>
              <a:rPr lang="en-US" sz="2700">
                <a:solidFill>
                  <a:srgbClr val="000000"/>
                </a:solidFill>
                <a:latin typeface="Bogart"/>
                <a:ea typeface="Bogart"/>
                <a:cs typeface="Bogart"/>
                <a:sym typeface="Bogart"/>
              </a:rPr>
              <a:t>  </a:t>
            </a:r>
            <a:r>
              <a:rPr lang="en-US" sz="2700" b="1">
                <a:solidFill>
                  <a:srgbClr val="000000"/>
                </a:solidFill>
                <a:latin typeface="Bogart Bold"/>
                <a:ea typeface="Bogart Bold"/>
                <a:cs typeface="Bogart Bold"/>
                <a:sym typeface="Bogart Bold"/>
              </a:rPr>
              <a:t>2. Khởi tạo mô hình:</a:t>
            </a:r>
          </a:p>
          <a:p>
            <a:pPr algn="just">
              <a:lnSpc>
                <a:spcPts val="3781"/>
              </a:lnSpc>
            </a:pPr>
            <a:r>
              <a:rPr lang="en-US" sz="2700">
                <a:solidFill>
                  <a:srgbClr val="000000"/>
                </a:solidFill>
                <a:latin typeface="Bogart"/>
                <a:ea typeface="Bogart"/>
                <a:cs typeface="Bogart"/>
                <a:sym typeface="Bogart"/>
              </a:rPr>
              <a:t>AgglomerativeClustering(n_clusters=3)</a:t>
            </a:r>
          </a:p>
          <a:p>
            <a:pPr algn="just">
              <a:lnSpc>
                <a:spcPts val="3781"/>
              </a:lnSpc>
            </a:pPr>
            <a:r>
              <a:rPr lang="en-US" sz="2700">
                <a:solidFill>
                  <a:srgbClr val="000000"/>
                </a:solidFill>
                <a:latin typeface="Bogart"/>
                <a:ea typeface="Bogart"/>
                <a:cs typeface="Bogart"/>
                <a:sym typeface="Bogart"/>
              </a:rPr>
              <a:t>→ chọn số cụm mong muốn (3 cụm).</a:t>
            </a:r>
          </a:p>
          <a:p>
            <a:pPr algn="just">
              <a:lnSpc>
                <a:spcPts val="3781"/>
              </a:lnSpc>
            </a:pPr>
            <a:r>
              <a:rPr lang="en-US" sz="2700">
                <a:solidFill>
                  <a:srgbClr val="000000"/>
                </a:solidFill>
                <a:latin typeface="Bogart"/>
                <a:ea typeface="Bogart"/>
                <a:cs typeface="Bogart"/>
                <a:sym typeface="Bogart"/>
              </a:rPr>
              <a:t> </a:t>
            </a:r>
            <a:r>
              <a:rPr lang="en-US" sz="2700" b="1">
                <a:solidFill>
                  <a:srgbClr val="000000"/>
                </a:solidFill>
                <a:latin typeface="Bogart Bold"/>
                <a:ea typeface="Bogart Bold"/>
                <a:cs typeface="Bogart Bold"/>
                <a:sym typeface="Bogart Bold"/>
              </a:rPr>
              <a:t> 3. Huấn luyện &amp; gán nhãn:</a:t>
            </a:r>
          </a:p>
          <a:p>
            <a:pPr algn="just">
              <a:lnSpc>
                <a:spcPts val="3781"/>
              </a:lnSpc>
            </a:pPr>
            <a:r>
              <a:rPr lang="en-US" sz="2700">
                <a:solidFill>
                  <a:srgbClr val="000000"/>
                </a:solidFill>
                <a:latin typeface="Bogart"/>
                <a:ea typeface="Bogart"/>
                <a:cs typeface="Bogart"/>
                <a:sym typeface="Bogart"/>
              </a:rPr>
              <a:t> Sử dụng .fit_predict() để phân cụm và gán nhãn cho từng điểm dữ liệu.</a:t>
            </a:r>
          </a:p>
          <a:p>
            <a:pPr algn="just">
              <a:lnSpc>
                <a:spcPts val="3781"/>
              </a:lnSpc>
            </a:pPr>
            <a:r>
              <a:rPr lang="en-US" sz="2700">
                <a:solidFill>
                  <a:srgbClr val="000000"/>
                </a:solidFill>
                <a:latin typeface="Bogart"/>
                <a:ea typeface="Bogart"/>
                <a:cs typeface="Bogart"/>
                <a:sym typeface="Bogart"/>
              </a:rPr>
              <a:t>  </a:t>
            </a:r>
            <a:r>
              <a:rPr lang="en-US" sz="2700" b="1">
                <a:solidFill>
                  <a:srgbClr val="000000"/>
                </a:solidFill>
                <a:latin typeface="Bogart Bold"/>
                <a:ea typeface="Bogart Bold"/>
                <a:cs typeface="Bogart Bold"/>
                <a:sym typeface="Bogart Bold"/>
              </a:rPr>
              <a:t> 4. Đánh giá mô hình:</a:t>
            </a:r>
          </a:p>
          <a:p>
            <a:pPr algn="just">
              <a:lnSpc>
                <a:spcPts val="3781"/>
              </a:lnSpc>
            </a:pPr>
            <a:r>
              <a:rPr lang="en-US" sz="2700">
                <a:solidFill>
                  <a:srgbClr val="000000"/>
                </a:solidFill>
                <a:latin typeface="Bogart"/>
                <a:ea typeface="Bogart"/>
                <a:cs typeface="Bogart"/>
                <a:sym typeface="Bogart"/>
              </a:rPr>
              <a:t>Tính Silhouette Score để kiểm tra độ tách biệt giữa các cụm (score ≈ 0.3331 → mức khá).</a:t>
            </a:r>
          </a:p>
          <a:p>
            <a:pPr algn="just">
              <a:lnSpc>
                <a:spcPts val="3781"/>
              </a:lnSpc>
            </a:pPr>
            <a:r>
              <a:rPr lang="en-US" sz="2700">
                <a:solidFill>
                  <a:srgbClr val="000000"/>
                </a:solidFill>
                <a:latin typeface="Bogart"/>
                <a:ea typeface="Bogart"/>
                <a:cs typeface="Bogart"/>
                <a:sym typeface="Bogart"/>
              </a:rPr>
              <a:t>  </a:t>
            </a:r>
            <a:r>
              <a:rPr lang="en-US" sz="2700" b="1">
                <a:solidFill>
                  <a:srgbClr val="000000"/>
                </a:solidFill>
                <a:latin typeface="Bogart Bold"/>
                <a:ea typeface="Bogart Bold"/>
                <a:cs typeface="Bogart Bold"/>
                <a:sym typeface="Bogart Bold"/>
              </a:rPr>
              <a:t> 5. Giảm chiều &amp; trực quan hóa:</a:t>
            </a:r>
          </a:p>
          <a:p>
            <a:pPr algn="just">
              <a:lnSpc>
                <a:spcPts val="3781"/>
              </a:lnSpc>
            </a:pPr>
            <a:r>
              <a:rPr lang="en-US" sz="2700">
                <a:solidFill>
                  <a:srgbClr val="000000"/>
                </a:solidFill>
                <a:latin typeface="Bogart"/>
                <a:ea typeface="Bogart"/>
                <a:cs typeface="Bogart"/>
                <a:sym typeface="Bogart"/>
              </a:rPr>
              <a:t>Dùng PCA để giảm xuống 2D, sau đó vẽ biểu đồ phân cụm bằng seaborn.</a:t>
            </a:r>
          </a:p>
          <a:p>
            <a:pPr algn="just">
              <a:lnSpc>
                <a:spcPts val="3781"/>
              </a:lnSpc>
            </a:pPr>
            <a:endParaRPr lang="en-US" sz="2700">
              <a:solidFill>
                <a:srgbClr val="000000"/>
              </a:solidFill>
              <a:latin typeface="Bogart"/>
              <a:ea typeface="Bogart"/>
              <a:cs typeface="Bogart"/>
              <a:sym typeface="Bogart"/>
            </a:endParaRPr>
          </a:p>
          <a:p>
            <a:pPr algn="just">
              <a:lnSpc>
                <a:spcPts val="3781"/>
              </a:lnSpc>
            </a:pPr>
            <a:endParaRPr lang="en-US" sz="2700">
              <a:solidFill>
                <a:srgbClr val="000000"/>
              </a:solidFill>
              <a:latin typeface="Bogart"/>
              <a:ea typeface="Bogart"/>
              <a:cs typeface="Bogart"/>
              <a:sym typeface="Bogart"/>
            </a:endParaRPr>
          </a:p>
        </p:txBody>
      </p:sp>
      <p:sp>
        <p:nvSpPr>
          <p:cNvPr id="5" name="Freeform 5"/>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4618108" y="471126"/>
            <a:ext cx="11833080"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Agglomerative Clustering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57474" y="4016664"/>
            <a:ext cx="9879060" cy="5927436"/>
          </a:xfrm>
          <a:custGeom>
            <a:avLst/>
            <a:gdLst/>
            <a:ahLst/>
            <a:cxnLst/>
            <a:rect l="l" t="t" r="r" b="b"/>
            <a:pathLst>
              <a:path w="9879060" h="5927436">
                <a:moveTo>
                  <a:pt x="0" y="0"/>
                </a:moveTo>
                <a:lnTo>
                  <a:pt x="9879060" y="0"/>
                </a:lnTo>
                <a:lnTo>
                  <a:pt x="9879060" y="5927436"/>
                </a:lnTo>
                <a:lnTo>
                  <a:pt x="0" y="5927436"/>
                </a:lnTo>
                <a:lnTo>
                  <a:pt x="0" y="0"/>
                </a:lnTo>
                <a:close/>
              </a:path>
            </a:pathLst>
          </a:custGeom>
          <a:blipFill>
            <a:blip r:embed="rId3"/>
            <a:stretch>
              <a:fillRect/>
            </a:stretch>
          </a:blipFill>
        </p:spPr>
      </p:sp>
      <p:sp>
        <p:nvSpPr>
          <p:cNvPr id="5" name="TextBox 5"/>
          <p:cNvSpPr txBox="1"/>
          <p:nvPr/>
        </p:nvSpPr>
        <p:spPr>
          <a:xfrm>
            <a:off x="10669227" y="5062364"/>
            <a:ext cx="7181729" cy="3778885"/>
          </a:xfrm>
          <a:prstGeom prst="rect">
            <a:avLst/>
          </a:prstGeom>
        </p:spPr>
        <p:txBody>
          <a:bodyPr lIns="0" tIns="0" rIns="0" bIns="0" rtlCol="0" anchor="t">
            <a:spAutoFit/>
          </a:bodyPr>
          <a:lstStyle/>
          <a:p>
            <a:pPr marL="669286" lvl="1" indent="-334643" algn="just">
              <a:lnSpc>
                <a:spcPts val="4339"/>
              </a:lnSpc>
              <a:buFont typeface="Arial"/>
              <a:buChar char="•"/>
            </a:pPr>
            <a:r>
              <a:rPr lang="en-US" sz="3099">
                <a:solidFill>
                  <a:srgbClr val="000000"/>
                </a:solidFill>
                <a:latin typeface="Alata"/>
                <a:ea typeface="Alata"/>
                <a:cs typeface="Alata"/>
                <a:sym typeface="Alata"/>
              </a:rPr>
              <a:t>Giảm chiều dữ liệu về không gian 2D để dễ quan sát.</a:t>
            </a:r>
          </a:p>
          <a:p>
            <a:pPr marL="669286" lvl="1" indent="-334643" algn="just">
              <a:lnSpc>
                <a:spcPts val="4339"/>
              </a:lnSpc>
              <a:buFont typeface="Arial"/>
              <a:buChar char="•"/>
            </a:pPr>
            <a:r>
              <a:rPr lang="en-US" sz="3099">
                <a:solidFill>
                  <a:srgbClr val="000000"/>
                </a:solidFill>
                <a:latin typeface="Alata"/>
                <a:ea typeface="Alata"/>
                <a:cs typeface="Alata"/>
                <a:sym typeface="Alata"/>
              </a:rPr>
              <a:t>Các cụm phân bố tương đối rõ ràng.</a:t>
            </a:r>
          </a:p>
          <a:p>
            <a:pPr marL="669286" lvl="1" indent="-334643" algn="just">
              <a:lnSpc>
                <a:spcPts val="4339"/>
              </a:lnSpc>
              <a:buFont typeface="Arial"/>
              <a:buChar char="•"/>
            </a:pPr>
            <a:r>
              <a:rPr lang="en-US" sz="3099">
                <a:solidFill>
                  <a:srgbClr val="000000"/>
                </a:solidFill>
                <a:latin typeface="Alata"/>
                <a:ea typeface="Alata"/>
                <a:cs typeface="Alata"/>
                <a:sym typeface="Alata"/>
              </a:rPr>
              <a:t>Cụm 0 (xanh lá) có độ phân tán cao nhất → đại diện cho nhóm trung bình, đa dạng đặc điểm.</a:t>
            </a:r>
          </a:p>
          <a:p>
            <a:pPr algn="just">
              <a:lnSpc>
                <a:spcPts val="4339"/>
              </a:lnSpc>
            </a:pPr>
            <a:endParaRPr lang="en-US" sz="3099">
              <a:solidFill>
                <a:srgbClr val="000000"/>
              </a:solidFill>
              <a:latin typeface="Alata"/>
              <a:ea typeface="Alata"/>
              <a:cs typeface="Alata"/>
              <a:sym typeface="Alata"/>
            </a:endParaRPr>
          </a:p>
        </p:txBody>
      </p:sp>
      <p:sp>
        <p:nvSpPr>
          <p:cNvPr id="7" name="Freeform 7"/>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8" name="Freeform 8"/>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4618108" y="471126"/>
            <a:ext cx="11833080"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Agglomerative Clustering</a:t>
            </a:r>
          </a:p>
        </p:txBody>
      </p:sp>
      <p:sp>
        <p:nvSpPr>
          <p:cNvPr id="10" name="Freeform 6"/>
          <p:cNvSpPr/>
          <p:nvPr/>
        </p:nvSpPr>
        <p:spPr>
          <a:xfrm>
            <a:off x="457474" y="1657766"/>
            <a:ext cx="8991326" cy="2015998"/>
          </a:xfrm>
          <a:custGeom>
            <a:avLst/>
            <a:gdLst/>
            <a:ahLst/>
            <a:cxnLst/>
            <a:rect l="l" t="t" r="r" b="b"/>
            <a:pathLst>
              <a:path w="9367212" h="2306676">
                <a:moveTo>
                  <a:pt x="0" y="0"/>
                </a:moveTo>
                <a:lnTo>
                  <a:pt x="9367212" y="0"/>
                </a:lnTo>
                <a:lnTo>
                  <a:pt x="9367212" y="2306676"/>
                </a:lnTo>
                <a:lnTo>
                  <a:pt x="0" y="2306676"/>
                </a:lnTo>
                <a:lnTo>
                  <a:pt x="0" y="0"/>
                </a:lnTo>
                <a:close/>
              </a:path>
            </a:pathLst>
          </a:custGeom>
          <a:blipFill>
            <a:blip r:embed="rId7"/>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618108" y="471126"/>
            <a:ext cx="11833080"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Agglomerative Clustering</a:t>
            </a:r>
          </a:p>
        </p:txBody>
      </p:sp>
      <p:sp>
        <p:nvSpPr>
          <p:cNvPr id="6" name="TextBox 6"/>
          <p:cNvSpPr txBox="1"/>
          <p:nvPr/>
        </p:nvSpPr>
        <p:spPr>
          <a:xfrm>
            <a:off x="1614165" y="1807244"/>
            <a:ext cx="14619406" cy="3923544"/>
          </a:xfrm>
          <a:prstGeom prst="rect">
            <a:avLst/>
          </a:prstGeom>
        </p:spPr>
        <p:txBody>
          <a:bodyPr lIns="0" tIns="0" rIns="0" bIns="0" rtlCol="0" anchor="t">
            <a:spAutoFit/>
          </a:bodyPr>
          <a:lstStyle/>
          <a:p>
            <a:pPr algn="l">
              <a:lnSpc>
                <a:spcPts val="5095"/>
              </a:lnSpc>
              <a:spcBef>
                <a:spcPct val="0"/>
              </a:spcBef>
            </a:pPr>
            <a:r>
              <a:rPr lang="en-US" sz="3639">
                <a:solidFill>
                  <a:srgbClr val="000000"/>
                </a:solidFill>
                <a:latin typeface="Times New Roman"/>
                <a:ea typeface="Times New Roman"/>
                <a:cs typeface="Times New Roman"/>
                <a:sym typeface="Times New Roman"/>
              </a:rPr>
              <a:t>Silhouette score ở mức 0.3331, thể hiện cụm khá ổn, tuy chưa phải tối ưu nhất.</a:t>
            </a:r>
          </a:p>
          <a:p>
            <a:pPr algn="l">
              <a:lnSpc>
                <a:spcPts val="5095"/>
              </a:lnSpc>
              <a:spcBef>
                <a:spcPct val="0"/>
              </a:spcBef>
            </a:pPr>
            <a:r>
              <a:rPr lang="en-US" sz="3639">
                <a:solidFill>
                  <a:srgbClr val="000000"/>
                </a:solidFill>
                <a:latin typeface="Times New Roman"/>
                <a:ea typeface="Times New Roman"/>
                <a:cs typeface="Times New Roman"/>
                <a:sym typeface="Times New Roman"/>
              </a:rPr>
              <a:t>Mô hình Agglomerative Clustering hoạt động khá ổn định, đặc biệt khi bạn không muốn giả định trước hình dạng cụm.</a:t>
            </a:r>
          </a:p>
          <a:p>
            <a:pPr algn="l">
              <a:lnSpc>
                <a:spcPts val="5095"/>
              </a:lnSpc>
              <a:spcBef>
                <a:spcPct val="0"/>
              </a:spcBef>
            </a:pPr>
            <a:r>
              <a:rPr lang="en-US" sz="3639">
                <a:solidFill>
                  <a:srgbClr val="000000"/>
                </a:solidFill>
                <a:latin typeface="Times New Roman"/>
                <a:ea typeface="Times New Roman"/>
                <a:cs typeface="Times New Roman"/>
                <a:sym typeface="Times New Roman"/>
              </a:rPr>
              <a:t>Phân cụm tạo ra được 3 vùng địa lý – kinh tế rõ ràng: Nghèo – Trung Bình – Giàu.</a:t>
            </a:r>
          </a:p>
        </p:txBody>
      </p:sp>
      <p:sp>
        <p:nvSpPr>
          <p:cNvPr id="7" name="Freeform 4"/>
          <p:cNvSpPr/>
          <p:nvPr/>
        </p:nvSpPr>
        <p:spPr>
          <a:xfrm>
            <a:off x="1478170" y="5372100"/>
            <a:ext cx="8704981" cy="2227251"/>
          </a:xfrm>
          <a:custGeom>
            <a:avLst/>
            <a:gdLst/>
            <a:ahLst/>
            <a:cxnLst/>
            <a:rect l="l" t="t" r="r" b="b"/>
            <a:pathLst>
              <a:path w="8704981" h="2227251">
                <a:moveTo>
                  <a:pt x="0" y="0"/>
                </a:moveTo>
                <a:lnTo>
                  <a:pt x="8704981" y="0"/>
                </a:lnTo>
                <a:lnTo>
                  <a:pt x="8704981" y="2227251"/>
                </a:lnTo>
                <a:lnTo>
                  <a:pt x="0" y="2227251"/>
                </a:lnTo>
                <a:lnTo>
                  <a:pt x="0" y="0"/>
                </a:lnTo>
                <a:close/>
              </a:path>
            </a:pathLst>
          </a:custGeom>
          <a:blipFill>
            <a:blip r:embed="rId5"/>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1414311" y="1883006"/>
            <a:ext cx="5664860" cy="2997226"/>
          </a:xfrm>
          <a:custGeom>
            <a:avLst/>
            <a:gdLst/>
            <a:ahLst/>
            <a:cxnLst/>
            <a:rect l="l" t="t" r="r" b="b"/>
            <a:pathLst>
              <a:path w="5664860" h="2997226">
                <a:moveTo>
                  <a:pt x="5664860" y="0"/>
                </a:moveTo>
                <a:lnTo>
                  <a:pt x="0" y="0"/>
                </a:lnTo>
                <a:lnTo>
                  <a:pt x="0" y="2997226"/>
                </a:lnTo>
                <a:lnTo>
                  <a:pt x="5664860" y="2997226"/>
                </a:lnTo>
                <a:lnTo>
                  <a:pt x="566486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876782" y="5569271"/>
            <a:ext cx="8446831" cy="3537110"/>
          </a:xfrm>
          <a:custGeom>
            <a:avLst/>
            <a:gdLst/>
            <a:ahLst/>
            <a:cxnLst/>
            <a:rect l="l" t="t" r="r" b="b"/>
            <a:pathLst>
              <a:path w="8446831" h="3537110">
                <a:moveTo>
                  <a:pt x="0" y="0"/>
                </a:moveTo>
                <a:lnTo>
                  <a:pt x="8446830" y="0"/>
                </a:lnTo>
                <a:lnTo>
                  <a:pt x="8446830" y="3537111"/>
                </a:lnTo>
                <a:lnTo>
                  <a:pt x="0" y="3537111"/>
                </a:lnTo>
                <a:lnTo>
                  <a:pt x="0" y="0"/>
                </a:lnTo>
                <a:close/>
              </a:path>
            </a:pathLst>
          </a:custGeom>
          <a:blipFill>
            <a:blip r:embed="rId6"/>
            <a:stretch>
              <a:fillRect/>
            </a:stretch>
          </a:blipFill>
        </p:spPr>
      </p:sp>
      <p:sp>
        <p:nvSpPr>
          <p:cNvPr id="6" name="Freeform 6"/>
          <p:cNvSpPr/>
          <p:nvPr/>
        </p:nvSpPr>
        <p:spPr>
          <a:xfrm>
            <a:off x="10925834" y="4880232"/>
            <a:ext cx="6333466" cy="4226149"/>
          </a:xfrm>
          <a:custGeom>
            <a:avLst/>
            <a:gdLst/>
            <a:ahLst/>
            <a:cxnLst/>
            <a:rect l="l" t="t" r="r" b="b"/>
            <a:pathLst>
              <a:path w="6333466" h="4226149">
                <a:moveTo>
                  <a:pt x="0" y="0"/>
                </a:moveTo>
                <a:lnTo>
                  <a:pt x="6333466" y="0"/>
                </a:lnTo>
                <a:lnTo>
                  <a:pt x="6333466" y="4226150"/>
                </a:lnTo>
                <a:lnTo>
                  <a:pt x="0" y="4226150"/>
                </a:lnTo>
                <a:lnTo>
                  <a:pt x="0" y="0"/>
                </a:lnTo>
                <a:close/>
              </a:path>
            </a:pathLst>
          </a:custGeom>
          <a:blipFill>
            <a:blip r:embed="rId7"/>
            <a:stretch>
              <a:fillRect/>
            </a:stretch>
          </a:blipFill>
        </p:spPr>
      </p:sp>
      <p:sp>
        <p:nvSpPr>
          <p:cNvPr id="7" name="TextBox 7"/>
          <p:cNvSpPr txBox="1"/>
          <p:nvPr/>
        </p:nvSpPr>
        <p:spPr>
          <a:xfrm>
            <a:off x="7345831" y="-111347"/>
            <a:ext cx="3580003" cy="1384995"/>
          </a:xfrm>
          <a:prstGeom prst="rect">
            <a:avLst/>
          </a:prstGeom>
        </p:spPr>
        <p:txBody>
          <a:bodyPr wrap="square" lIns="0" tIns="0" rIns="0" bIns="0" rtlCol="0" anchor="t">
            <a:spAutoFit/>
          </a:bodyPr>
          <a:lstStyle/>
          <a:p>
            <a:pPr algn="ctr">
              <a:lnSpc>
                <a:spcPts val="10811"/>
              </a:lnSpc>
              <a:spcBef>
                <a:spcPct val="0"/>
              </a:spcBef>
            </a:pPr>
            <a:r>
              <a:rPr lang="en-US" sz="7722" b="1">
                <a:solidFill>
                  <a:srgbClr val="000000"/>
                </a:solidFill>
                <a:latin typeface="Times New Roman Bold"/>
                <a:ea typeface="Times New Roman Bold"/>
                <a:cs typeface="Times New Roman Bold"/>
                <a:sym typeface="Times New Roman Bold"/>
              </a:rPr>
              <a:t>Kmeans</a:t>
            </a:r>
          </a:p>
        </p:txBody>
      </p:sp>
      <p:sp>
        <p:nvSpPr>
          <p:cNvPr id="8" name="TextBox 8"/>
          <p:cNvSpPr txBox="1"/>
          <p:nvPr/>
        </p:nvSpPr>
        <p:spPr>
          <a:xfrm>
            <a:off x="876782" y="1592318"/>
            <a:ext cx="9199874" cy="2714625"/>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Times New Roman Bold"/>
                <a:ea typeface="Times New Roman Bold"/>
                <a:cs typeface="Times New Roman Bold"/>
                <a:sym typeface="Times New Roman Bold"/>
              </a:rPr>
              <a:t>Lý do lựa chọn</a:t>
            </a:r>
          </a:p>
          <a:p>
            <a:pPr algn="just">
              <a:lnSpc>
                <a:spcPts val="4200"/>
              </a:lnSpc>
              <a:spcBef>
                <a:spcPct val="0"/>
              </a:spcBef>
            </a:pPr>
            <a:r>
              <a:rPr lang="en-US" sz="3000">
                <a:solidFill>
                  <a:srgbClr val="000000"/>
                </a:solidFill>
                <a:latin typeface="Times New Roman"/>
                <a:ea typeface="Times New Roman"/>
                <a:cs typeface="Times New Roman"/>
                <a:sym typeface="Times New Roman"/>
              </a:rPr>
              <a:t>- Tốc độ nhanh, hiệu quả tốt với dữ liệu lớn</a:t>
            </a:r>
          </a:p>
          <a:p>
            <a:pPr algn="just">
              <a:lnSpc>
                <a:spcPts val="4200"/>
              </a:lnSpc>
              <a:spcBef>
                <a:spcPct val="0"/>
              </a:spcBef>
            </a:pPr>
            <a:r>
              <a:rPr lang="en-US" sz="3000">
                <a:solidFill>
                  <a:srgbClr val="000000"/>
                </a:solidFill>
                <a:latin typeface="Times New Roman"/>
                <a:ea typeface="Times New Roman"/>
                <a:cs typeface="Times New Roman"/>
                <a:sym typeface="Times New Roman"/>
              </a:rPr>
              <a:t>- Phù hợp khi biết trước số cụm</a:t>
            </a:r>
          </a:p>
          <a:p>
            <a:pPr algn="just">
              <a:lnSpc>
                <a:spcPts val="4200"/>
              </a:lnSpc>
              <a:spcBef>
                <a:spcPct val="0"/>
              </a:spcBef>
            </a:pPr>
            <a:r>
              <a:rPr lang="en-US" sz="3000">
                <a:solidFill>
                  <a:srgbClr val="000000"/>
                </a:solidFill>
                <a:latin typeface="Times New Roman"/>
                <a:ea typeface="Times New Roman"/>
                <a:cs typeface="Times New Roman"/>
                <a:sym typeface="Times New Roman"/>
              </a:rPr>
              <a:t>- Trực quan hóa dễ dàng</a:t>
            </a:r>
          </a:p>
          <a:p>
            <a:pPr algn="just">
              <a:lnSpc>
                <a:spcPts val="4200"/>
              </a:lnSpc>
              <a:spcBef>
                <a:spcPct val="0"/>
              </a:spcBef>
            </a:pPr>
            <a:r>
              <a:rPr lang="en-US" sz="3000">
                <a:solidFill>
                  <a:srgbClr val="000000"/>
                </a:solidFill>
                <a:latin typeface="Times New Roman"/>
                <a:ea typeface="Times New Roman"/>
                <a:cs typeface="Times New Roman"/>
                <a:sym typeface="Times New Roman"/>
              </a:rPr>
              <a:t>- Xử lí dữ liệu trước có thể cải thiện thuật toán</a:t>
            </a:r>
          </a:p>
        </p:txBody>
      </p:sp>
      <p:sp>
        <p:nvSpPr>
          <p:cNvPr id="9" name="TextBox 9"/>
          <p:cNvSpPr txBox="1"/>
          <p:nvPr/>
        </p:nvSpPr>
        <p:spPr>
          <a:xfrm>
            <a:off x="912742" y="4791075"/>
            <a:ext cx="3735458" cy="494110"/>
          </a:xfrm>
          <a:prstGeom prst="rect">
            <a:avLst/>
          </a:prstGeom>
        </p:spPr>
        <p:txBody>
          <a:bodyPr wrap="square" lIns="0" tIns="0" rIns="0" bIns="0" rtlCol="0" anchor="t">
            <a:spAutoFit/>
          </a:bodyPr>
          <a:lstStyle/>
          <a:p>
            <a:pPr>
              <a:lnSpc>
                <a:spcPts val="4200"/>
              </a:lnSpc>
              <a:spcBef>
                <a:spcPct val="0"/>
              </a:spcBef>
            </a:pPr>
            <a:r>
              <a:rPr lang="en-US" sz="3000" b="1">
                <a:solidFill>
                  <a:srgbClr val="000000"/>
                </a:solidFill>
                <a:latin typeface="Times New Roman Bold"/>
                <a:ea typeface="Times New Roman Bold"/>
                <a:cs typeface="Times New Roman Bold"/>
                <a:sym typeface="Times New Roman Bold"/>
              </a:rPr>
              <a:t>Giới thiệu Kmeans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36580" y="1714703"/>
            <a:ext cx="5257836" cy="6066105"/>
          </a:xfrm>
          <a:custGeom>
            <a:avLst/>
            <a:gdLst/>
            <a:ahLst/>
            <a:cxnLst/>
            <a:rect l="l" t="t" r="r" b="b"/>
            <a:pathLst>
              <a:path w="5257836" h="6066105">
                <a:moveTo>
                  <a:pt x="0" y="0"/>
                </a:moveTo>
                <a:lnTo>
                  <a:pt x="5257836" y="0"/>
                </a:lnTo>
                <a:lnTo>
                  <a:pt x="5257836" y="6066106"/>
                </a:lnTo>
                <a:lnTo>
                  <a:pt x="0" y="6066106"/>
                </a:lnTo>
                <a:lnTo>
                  <a:pt x="0" y="0"/>
                </a:lnTo>
                <a:close/>
              </a:path>
            </a:pathLst>
          </a:custGeom>
          <a:blipFill>
            <a:blip r:embed="rId4"/>
            <a:stretch>
              <a:fillRect/>
            </a:stretch>
          </a:blipFill>
        </p:spPr>
      </p:sp>
      <p:sp>
        <p:nvSpPr>
          <p:cNvPr id="5" name="Freeform 5"/>
          <p:cNvSpPr/>
          <p:nvPr/>
        </p:nvSpPr>
        <p:spPr>
          <a:xfrm>
            <a:off x="10728096" y="2156342"/>
            <a:ext cx="12094173" cy="7762260"/>
          </a:xfrm>
          <a:custGeom>
            <a:avLst/>
            <a:gdLst/>
            <a:ahLst/>
            <a:cxnLst/>
            <a:rect l="l" t="t" r="r" b="b"/>
            <a:pathLst>
              <a:path w="12094173" h="7762260">
                <a:moveTo>
                  <a:pt x="0" y="0"/>
                </a:moveTo>
                <a:lnTo>
                  <a:pt x="12094173" y="0"/>
                </a:lnTo>
                <a:lnTo>
                  <a:pt x="12094173" y="7762260"/>
                </a:lnTo>
                <a:lnTo>
                  <a:pt x="0" y="77622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7345831" y="-111347"/>
            <a:ext cx="3550769" cy="1384995"/>
          </a:xfrm>
          <a:prstGeom prst="rect">
            <a:avLst/>
          </a:prstGeom>
        </p:spPr>
        <p:txBody>
          <a:bodyPr wrap="square" lIns="0" tIns="0" rIns="0" bIns="0" rtlCol="0" anchor="t">
            <a:spAutoFit/>
          </a:bodyPr>
          <a:lstStyle/>
          <a:p>
            <a:pPr algn="ctr">
              <a:lnSpc>
                <a:spcPts val="10811"/>
              </a:lnSpc>
              <a:spcBef>
                <a:spcPct val="0"/>
              </a:spcBef>
            </a:pPr>
            <a:r>
              <a:rPr lang="en-US" sz="7722" b="1">
                <a:solidFill>
                  <a:srgbClr val="000000"/>
                </a:solidFill>
                <a:latin typeface="Times New Roman Bold"/>
                <a:ea typeface="Times New Roman Bold"/>
                <a:cs typeface="Times New Roman Bold"/>
                <a:sym typeface="Times New Roman Bold"/>
              </a:rPr>
              <a:t>Kmeans</a:t>
            </a:r>
          </a:p>
        </p:txBody>
      </p:sp>
      <p:sp>
        <p:nvSpPr>
          <p:cNvPr id="7" name="TextBox 7"/>
          <p:cNvSpPr txBox="1"/>
          <p:nvPr/>
        </p:nvSpPr>
        <p:spPr>
          <a:xfrm>
            <a:off x="694484" y="1016476"/>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Lựa chọn tham số huấn luyện</a:t>
            </a:r>
          </a:p>
        </p:txBody>
      </p:sp>
      <p:sp>
        <p:nvSpPr>
          <p:cNvPr id="8" name="TextBox 8"/>
          <p:cNvSpPr txBox="1"/>
          <p:nvPr/>
        </p:nvSpPr>
        <p:spPr>
          <a:xfrm>
            <a:off x="1536580" y="8018934"/>
            <a:ext cx="12203427" cy="1452747"/>
          </a:xfrm>
          <a:prstGeom prst="rect">
            <a:avLst/>
          </a:prstGeom>
        </p:spPr>
        <p:txBody>
          <a:bodyPr lIns="0" tIns="0" rIns="0" bIns="0" rtlCol="0" anchor="t">
            <a:spAutoFit/>
          </a:bodyPr>
          <a:lstStyle/>
          <a:p>
            <a:pPr algn="l">
              <a:lnSpc>
                <a:spcPts val="3714"/>
              </a:lnSpc>
              <a:spcBef>
                <a:spcPct val="0"/>
              </a:spcBef>
            </a:pPr>
            <a:r>
              <a:rPr lang="en-US" sz="2653">
                <a:solidFill>
                  <a:srgbClr val="000000"/>
                </a:solidFill>
                <a:latin typeface="Times New Roman"/>
                <a:ea typeface="Times New Roman"/>
                <a:cs typeface="Times New Roman"/>
                <a:sym typeface="Times New Roman"/>
              </a:rPr>
              <a:t>Fitting 5 folds for each of 24 candidates, totalling 120 fits</a:t>
            </a:r>
          </a:p>
          <a:p>
            <a:pPr algn="l">
              <a:lnSpc>
                <a:spcPts val="3714"/>
              </a:lnSpc>
              <a:spcBef>
                <a:spcPct val="0"/>
              </a:spcBef>
            </a:pPr>
            <a:r>
              <a:rPr lang="en-US" sz="2653">
                <a:solidFill>
                  <a:srgbClr val="000000"/>
                </a:solidFill>
                <a:latin typeface="Times New Roman"/>
                <a:ea typeface="Times New Roman"/>
                <a:cs typeface="Times New Roman"/>
                <a:sym typeface="Times New Roman"/>
              </a:rPr>
              <a:t>Tham số tốt nhất: {'init': 'k-means++', 'max_iter': 100, 'n_init': 50}</a:t>
            </a:r>
          </a:p>
          <a:p>
            <a:pPr algn="l">
              <a:lnSpc>
                <a:spcPts val="3714"/>
              </a:lnSpc>
              <a:spcBef>
                <a:spcPct val="0"/>
              </a:spcBef>
            </a:pPr>
            <a:r>
              <a:rPr lang="en-US" sz="2653">
                <a:solidFill>
                  <a:srgbClr val="000000"/>
                </a:solidFill>
                <a:latin typeface="Times New Roman"/>
                <a:ea typeface="Times New Roman"/>
                <a:cs typeface="Times New Roman"/>
                <a:sym typeface="Times New Roman"/>
              </a:rPr>
              <a:t>Silhouette Score cao nhất: 0.2362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45649" y="3087257"/>
            <a:ext cx="7936803" cy="1170678"/>
          </a:xfrm>
          <a:custGeom>
            <a:avLst/>
            <a:gdLst/>
            <a:ahLst/>
            <a:cxnLst/>
            <a:rect l="l" t="t" r="r" b="b"/>
            <a:pathLst>
              <a:path w="7936803" h="1170678">
                <a:moveTo>
                  <a:pt x="0" y="0"/>
                </a:moveTo>
                <a:lnTo>
                  <a:pt x="7936803" y="0"/>
                </a:lnTo>
                <a:lnTo>
                  <a:pt x="7936803" y="1170678"/>
                </a:lnTo>
                <a:lnTo>
                  <a:pt x="0" y="1170678"/>
                </a:lnTo>
                <a:lnTo>
                  <a:pt x="0" y="0"/>
                </a:lnTo>
                <a:close/>
              </a:path>
            </a:pathLst>
          </a:custGeom>
          <a:blipFill>
            <a:blip r:embed="rId4"/>
            <a:stretch>
              <a:fillRect/>
            </a:stretch>
          </a:blipFill>
        </p:spPr>
      </p:sp>
      <p:sp>
        <p:nvSpPr>
          <p:cNvPr id="5" name="Freeform 5"/>
          <p:cNvSpPr/>
          <p:nvPr/>
        </p:nvSpPr>
        <p:spPr>
          <a:xfrm>
            <a:off x="845649" y="1736626"/>
            <a:ext cx="7944885" cy="1350630"/>
          </a:xfrm>
          <a:custGeom>
            <a:avLst/>
            <a:gdLst/>
            <a:ahLst/>
            <a:cxnLst/>
            <a:rect l="l" t="t" r="r" b="b"/>
            <a:pathLst>
              <a:path w="7944885" h="1350630">
                <a:moveTo>
                  <a:pt x="0" y="0"/>
                </a:moveTo>
                <a:lnTo>
                  <a:pt x="7944884" y="0"/>
                </a:lnTo>
                <a:lnTo>
                  <a:pt x="7944884" y="1350631"/>
                </a:lnTo>
                <a:lnTo>
                  <a:pt x="0" y="1350631"/>
                </a:lnTo>
                <a:lnTo>
                  <a:pt x="0" y="0"/>
                </a:lnTo>
                <a:close/>
              </a:path>
            </a:pathLst>
          </a:custGeom>
          <a:blipFill>
            <a:blip r:embed="rId5"/>
            <a:stretch>
              <a:fillRect/>
            </a:stretch>
          </a:blipFill>
        </p:spPr>
      </p:sp>
      <p:sp>
        <p:nvSpPr>
          <p:cNvPr id="6" name="Freeform 6"/>
          <p:cNvSpPr/>
          <p:nvPr/>
        </p:nvSpPr>
        <p:spPr>
          <a:xfrm>
            <a:off x="845649" y="4400810"/>
            <a:ext cx="8535780" cy="5548257"/>
          </a:xfrm>
          <a:custGeom>
            <a:avLst/>
            <a:gdLst/>
            <a:ahLst/>
            <a:cxnLst/>
            <a:rect l="l" t="t" r="r" b="b"/>
            <a:pathLst>
              <a:path w="8535780" h="5548257">
                <a:moveTo>
                  <a:pt x="0" y="0"/>
                </a:moveTo>
                <a:lnTo>
                  <a:pt x="8535780" y="0"/>
                </a:lnTo>
                <a:lnTo>
                  <a:pt x="8535780" y="5548257"/>
                </a:lnTo>
                <a:lnTo>
                  <a:pt x="0" y="5548257"/>
                </a:lnTo>
                <a:lnTo>
                  <a:pt x="0" y="0"/>
                </a:lnTo>
                <a:close/>
              </a:path>
            </a:pathLst>
          </a:custGeom>
          <a:blipFill>
            <a:blip r:embed="rId6"/>
            <a:stretch>
              <a:fillRect/>
            </a:stretch>
          </a:blipFill>
        </p:spPr>
      </p:sp>
      <p:sp>
        <p:nvSpPr>
          <p:cNvPr id="7" name="Freeform 7"/>
          <p:cNvSpPr/>
          <p:nvPr/>
        </p:nvSpPr>
        <p:spPr>
          <a:xfrm>
            <a:off x="9621458" y="1736626"/>
            <a:ext cx="10792918" cy="8229600"/>
          </a:xfrm>
          <a:custGeom>
            <a:avLst/>
            <a:gdLst/>
            <a:ahLst/>
            <a:cxnLst/>
            <a:rect l="l" t="t" r="r" b="b"/>
            <a:pathLst>
              <a:path w="10792918" h="8229600">
                <a:moveTo>
                  <a:pt x="0" y="0"/>
                </a:moveTo>
                <a:lnTo>
                  <a:pt x="10792918" y="0"/>
                </a:lnTo>
                <a:lnTo>
                  <a:pt x="10792918" y="8229600"/>
                </a:lnTo>
                <a:lnTo>
                  <a:pt x="0" y="8229600"/>
                </a:lnTo>
                <a:lnTo>
                  <a:pt x="0" y="0"/>
                </a:lnTo>
                <a:close/>
              </a:path>
            </a:pathLst>
          </a:custGeom>
          <a:blipFill>
            <a:blip r:embed="rId7"/>
            <a:stretch>
              <a:fillRect/>
            </a:stretch>
          </a:blipFill>
        </p:spPr>
      </p:sp>
      <p:sp>
        <p:nvSpPr>
          <p:cNvPr id="8" name="Freeform 8"/>
          <p:cNvSpPr/>
          <p:nvPr/>
        </p:nvSpPr>
        <p:spPr>
          <a:xfrm>
            <a:off x="1028700" y="1803301"/>
            <a:ext cx="7688313" cy="779578"/>
          </a:xfrm>
          <a:custGeom>
            <a:avLst/>
            <a:gdLst/>
            <a:ahLst/>
            <a:cxnLst/>
            <a:rect l="l" t="t" r="r" b="b"/>
            <a:pathLst>
              <a:path w="7688313" h="779578">
                <a:moveTo>
                  <a:pt x="0" y="0"/>
                </a:moveTo>
                <a:lnTo>
                  <a:pt x="7688313" y="0"/>
                </a:lnTo>
                <a:lnTo>
                  <a:pt x="7688313" y="779578"/>
                </a:lnTo>
                <a:lnTo>
                  <a:pt x="0" y="779578"/>
                </a:lnTo>
                <a:lnTo>
                  <a:pt x="0" y="0"/>
                </a:lnTo>
                <a:close/>
              </a:path>
            </a:pathLst>
          </a:custGeom>
          <a:blipFill>
            <a:blip r:embed="rId8"/>
            <a:stretch>
              <a:fillRect l="-3232" t="-28515" b="-28515"/>
            </a:stretch>
          </a:blipFill>
        </p:spPr>
      </p:sp>
      <p:sp>
        <p:nvSpPr>
          <p:cNvPr id="9" name="TextBox 9"/>
          <p:cNvSpPr txBox="1"/>
          <p:nvPr/>
        </p:nvSpPr>
        <p:spPr>
          <a:xfrm>
            <a:off x="7345831" y="-111347"/>
            <a:ext cx="3626969" cy="1384995"/>
          </a:xfrm>
          <a:prstGeom prst="rect">
            <a:avLst/>
          </a:prstGeom>
        </p:spPr>
        <p:txBody>
          <a:bodyPr wrap="square" lIns="0" tIns="0" rIns="0" bIns="0" rtlCol="0" anchor="t">
            <a:spAutoFit/>
          </a:bodyPr>
          <a:lstStyle/>
          <a:p>
            <a:pPr algn="ctr">
              <a:lnSpc>
                <a:spcPts val="10811"/>
              </a:lnSpc>
              <a:spcBef>
                <a:spcPct val="0"/>
              </a:spcBef>
            </a:pPr>
            <a:r>
              <a:rPr lang="en-US" sz="7722" b="1">
                <a:solidFill>
                  <a:srgbClr val="000000"/>
                </a:solidFill>
                <a:latin typeface="Times New Roman Bold"/>
                <a:ea typeface="Times New Roman Bold"/>
                <a:cs typeface="Times New Roman Bold"/>
                <a:sym typeface="Times New Roman Bold"/>
              </a:rPr>
              <a:t>Kmeans</a:t>
            </a:r>
          </a:p>
        </p:txBody>
      </p:sp>
      <p:sp>
        <p:nvSpPr>
          <p:cNvPr id="10" name="TextBox 10"/>
          <p:cNvSpPr txBox="1"/>
          <p:nvPr/>
        </p:nvSpPr>
        <p:spPr>
          <a:xfrm>
            <a:off x="694484" y="1016476"/>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Huấn luyện phân tích và biểu diễn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flipH="1">
            <a:off x="-463165" y="-328530"/>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3333665"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419347" y="2139898"/>
            <a:ext cx="6062607" cy="2518130"/>
          </a:xfrm>
          <a:custGeom>
            <a:avLst/>
            <a:gdLst/>
            <a:ahLst/>
            <a:cxnLst/>
            <a:rect l="l" t="t" r="r" b="b"/>
            <a:pathLst>
              <a:path w="6062607" h="2518130">
                <a:moveTo>
                  <a:pt x="0" y="0"/>
                </a:moveTo>
                <a:lnTo>
                  <a:pt x="6062607" y="0"/>
                </a:lnTo>
                <a:lnTo>
                  <a:pt x="6062607" y="2518130"/>
                </a:lnTo>
                <a:lnTo>
                  <a:pt x="0" y="2518130"/>
                </a:lnTo>
                <a:lnTo>
                  <a:pt x="0" y="0"/>
                </a:lnTo>
                <a:close/>
              </a:path>
            </a:pathLst>
          </a:custGeom>
          <a:blipFill>
            <a:blip r:embed="rId4"/>
            <a:stretch>
              <a:fillRect/>
            </a:stretch>
          </a:blipFill>
        </p:spPr>
      </p:sp>
      <p:sp>
        <p:nvSpPr>
          <p:cNvPr id="5" name="Freeform 5"/>
          <p:cNvSpPr/>
          <p:nvPr/>
        </p:nvSpPr>
        <p:spPr>
          <a:xfrm>
            <a:off x="12463097" y="1158916"/>
            <a:ext cx="4647398" cy="4234942"/>
          </a:xfrm>
          <a:custGeom>
            <a:avLst/>
            <a:gdLst/>
            <a:ahLst/>
            <a:cxnLst/>
            <a:rect l="l" t="t" r="r" b="b"/>
            <a:pathLst>
              <a:path w="4647398" h="4234942">
                <a:moveTo>
                  <a:pt x="0" y="0"/>
                </a:moveTo>
                <a:lnTo>
                  <a:pt x="4647398" y="0"/>
                </a:lnTo>
                <a:lnTo>
                  <a:pt x="4647398" y="4234942"/>
                </a:lnTo>
                <a:lnTo>
                  <a:pt x="0" y="4234942"/>
                </a:lnTo>
                <a:lnTo>
                  <a:pt x="0" y="0"/>
                </a:lnTo>
                <a:close/>
              </a:path>
            </a:pathLst>
          </a:custGeom>
          <a:blipFill>
            <a:blip r:embed="rId5"/>
            <a:stretch>
              <a:fillRect/>
            </a:stretch>
          </a:blipFill>
        </p:spPr>
      </p:sp>
      <p:sp>
        <p:nvSpPr>
          <p:cNvPr id="6" name="TextBox 6"/>
          <p:cNvSpPr txBox="1"/>
          <p:nvPr/>
        </p:nvSpPr>
        <p:spPr>
          <a:xfrm>
            <a:off x="0" y="1044616"/>
            <a:ext cx="6261234" cy="1094516"/>
          </a:xfrm>
          <a:prstGeom prst="rect">
            <a:avLst/>
          </a:prstGeom>
        </p:spPr>
        <p:txBody>
          <a:bodyPr lIns="0" tIns="0" rIns="0" bIns="0" rtlCol="0" anchor="t">
            <a:spAutoFit/>
          </a:bodyPr>
          <a:lstStyle/>
          <a:p>
            <a:pPr algn="ctr">
              <a:lnSpc>
                <a:spcPts val="4155"/>
              </a:lnSpc>
            </a:pPr>
            <a:r>
              <a:rPr lang="en-US" sz="2968" b="1">
                <a:solidFill>
                  <a:srgbClr val="000000"/>
                </a:solidFill>
                <a:latin typeface="Times New Roman Bold"/>
                <a:ea typeface="Times New Roman Bold"/>
                <a:cs typeface="Times New Roman Bold"/>
                <a:sym typeface="Times New Roman Bold"/>
              </a:rPr>
              <a:t>Đánh giá và kết luận</a:t>
            </a:r>
          </a:p>
          <a:p>
            <a:pPr algn="ctr">
              <a:lnSpc>
                <a:spcPts val="4155"/>
              </a:lnSpc>
              <a:spcBef>
                <a:spcPct val="0"/>
              </a:spcBef>
            </a:pPr>
            <a:endParaRPr lang="en-US" sz="2968" b="1">
              <a:solidFill>
                <a:srgbClr val="000000"/>
              </a:solidFill>
              <a:latin typeface="Times New Roman Bold"/>
              <a:ea typeface="Times New Roman Bold"/>
              <a:cs typeface="Times New Roman Bold"/>
              <a:sym typeface="Times New Roman Bold"/>
            </a:endParaRPr>
          </a:p>
        </p:txBody>
      </p:sp>
      <p:sp>
        <p:nvSpPr>
          <p:cNvPr id="7" name="TextBox 7"/>
          <p:cNvSpPr txBox="1"/>
          <p:nvPr/>
        </p:nvSpPr>
        <p:spPr>
          <a:xfrm>
            <a:off x="7345831" y="-111347"/>
            <a:ext cx="3550769" cy="1384995"/>
          </a:xfrm>
          <a:prstGeom prst="rect">
            <a:avLst/>
          </a:prstGeom>
        </p:spPr>
        <p:txBody>
          <a:bodyPr wrap="square" lIns="0" tIns="0" rIns="0" bIns="0" rtlCol="0" anchor="t">
            <a:spAutoFit/>
          </a:bodyPr>
          <a:lstStyle/>
          <a:p>
            <a:pPr algn="ctr">
              <a:lnSpc>
                <a:spcPts val="10811"/>
              </a:lnSpc>
              <a:spcBef>
                <a:spcPct val="0"/>
              </a:spcBef>
            </a:pPr>
            <a:r>
              <a:rPr lang="en-US" sz="7722" b="1">
                <a:solidFill>
                  <a:srgbClr val="000000"/>
                </a:solidFill>
                <a:latin typeface="Times New Roman Bold"/>
                <a:ea typeface="Times New Roman Bold"/>
                <a:cs typeface="Times New Roman Bold"/>
                <a:sym typeface="Times New Roman Bold"/>
              </a:rPr>
              <a:t>Kmeans</a:t>
            </a:r>
          </a:p>
        </p:txBody>
      </p:sp>
      <p:sp>
        <p:nvSpPr>
          <p:cNvPr id="8" name="TextBox 8"/>
          <p:cNvSpPr txBox="1"/>
          <p:nvPr/>
        </p:nvSpPr>
        <p:spPr>
          <a:xfrm>
            <a:off x="1028700" y="5029200"/>
            <a:ext cx="15074947" cy="4229498"/>
          </a:xfrm>
          <a:prstGeom prst="rect">
            <a:avLst/>
          </a:prstGeom>
        </p:spPr>
        <p:txBody>
          <a:bodyPr lIns="0" tIns="0" rIns="0" bIns="0" rtlCol="0" anchor="t">
            <a:spAutoFit/>
          </a:bodyPr>
          <a:lstStyle/>
          <a:p>
            <a:pPr algn="l">
              <a:lnSpc>
                <a:spcPts val="4178"/>
              </a:lnSpc>
            </a:pPr>
            <a:endParaRPr/>
          </a:p>
          <a:p>
            <a:pPr marL="644316" lvl="1" indent="-322158" algn="l">
              <a:lnSpc>
                <a:spcPts val="4178"/>
              </a:lnSpc>
              <a:buFont typeface="Arial"/>
              <a:buChar char="•"/>
            </a:pPr>
            <a:r>
              <a:rPr lang="en-US" sz="2984">
                <a:solidFill>
                  <a:srgbClr val="000000"/>
                </a:solidFill>
                <a:latin typeface="Times New Roman"/>
                <a:ea typeface="Times New Roman"/>
                <a:cs typeface="Times New Roman"/>
                <a:sym typeface="Times New Roman"/>
              </a:rPr>
              <a:t>Với Silhouette Score = 0.2362, chất lượng phân cụm hiện tại ở mức trung bình thấp, cho thấy biên giới giữa các cụm còn mờ nhạt.</a:t>
            </a:r>
          </a:p>
          <a:p>
            <a:pPr marL="644316" lvl="1" indent="-322158" algn="l">
              <a:lnSpc>
                <a:spcPts val="4178"/>
              </a:lnSpc>
              <a:buFont typeface="Arial"/>
              <a:buChar char="•"/>
            </a:pPr>
            <a:r>
              <a:rPr lang="en-US" sz="2984">
                <a:solidFill>
                  <a:srgbClr val="000000"/>
                </a:solidFill>
                <a:latin typeface="Times New Roman"/>
                <a:ea typeface="Times New Roman"/>
                <a:cs typeface="Times New Roman"/>
                <a:sym typeface="Times New Roman"/>
              </a:rPr>
              <a:t>Để nâng cao hiệu quả phân cụm, có thể cân nhắc điều chỉnh số lượng cụm, lựa chọn lại đặc trưng đầu vào hoặc thử nghiệm các thuật toán phân cụm khác như DBSCAN, Gaussian Mixture hoặc Agglomerative Clustering.</a:t>
            </a:r>
          </a:p>
          <a:p>
            <a:pPr algn="l">
              <a:lnSpc>
                <a:spcPts val="4178"/>
              </a:lnSpc>
            </a:pPr>
            <a:endParaRPr lang="en-US" sz="2984">
              <a:solidFill>
                <a:srgbClr val="000000"/>
              </a:solidFill>
              <a:latin typeface="Times New Roman"/>
              <a:ea typeface="Times New Roman"/>
              <a:cs typeface="Times New Roman"/>
              <a:sym typeface="Times New Roman"/>
            </a:endParaRPr>
          </a:p>
          <a:p>
            <a:pPr algn="l">
              <a:lnSpc>
                <a:spcPts val="4178"/>
              </a:lnSpc>
              <a:spcBef>
                <a:spcPct val="0"/>
              </a:spcBef>
            </a:pPr>
            <a:endParaRPr lang="en-US" sz="2984">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68" y="-966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12446146" y="614891"/>
            <a:ext cx="4649946" cy="1859978"/>
          </a:xfrm>
          <a:custGeom>
            <a:avLst/>
            <a:gdLst/>
            <a:ahLst/>
            <a:cxnLst/>
            <a:rect l="l" t="t" r="r" b="b"/>
            <a:pathLst>
              <a:path w="4649946" h="1859978">
                <a:moveTo>
                  <a:pt x="4649946" y="0"/>
                </a:moveTo>
                <a:lnTo>
                  <a:pt x="0" y="0"/>
                </a:lnTo>
                <a:lnTo>
                  <a:pt x="0" y="1859979"/>
                </a:lnTo>
                <a:lnTo>
                  <a:pt x="4649946" y="1859979"/>
                </a:lnTo>
                <a:lnTo>
                  <a:pt x="464994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3643895" y="3311448"/>
            <a:ext cx="4002591" cy="2801814"/>
          </a:xfrm>
          <a:custGeom>
            <a:avLst/>
            <a:gdLst/>
            <a:ahLst/>
            <a:cxnLst/>
            <a:rect l="l" t="t" r="r" b="b"/>
            <a:pathLst>
              <a:path w="4002591" h="2801814">
                <a:moveTo>
                  <a:pt x="4002591" y="0"/>
                </a:moveTo>
                <a:lnTo>
                  <a:pt x="0" y="0"/>
                </a:lnTo>
                <a:lnTo>
                  <a:pt x="0" y="2801814"/>
                </a:lnTo>
                <a:lnTo>
                  <a:pt x="4002591" y="2801814"/>
                </a:lnTo>
                <a:lnTo>
                  <a:pt x="400259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3643895" y="7083260"/>
            <a:ext cx="3004101" cy="2381433"/>
          </a:xfrm>
          <a:custGeom>
            <a:avLst/>
            <a:gdLst/>
            <a:ahLst/>
            <a:cxnLst/>
            <a:rect l="l" t="t" r="r" b="b"/>
            <a:pathLst>
              <a:path w="3004101" h="2381433">
                <a:moveTo>
                  <a:pt x="0" y="0"/>
                </a:moveTo>
                <a:lnTo>
                  <a:pt x="3004101" y="0"/>
                </a:lnTo>
                <a:lnTo>
                  <a:pt x="3004101" y="2381433"/>
                </a:lnTo>
                <a:lnTo>
                  <a:pt x="0" y="238143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1139481" y="333375"/>
            <a:ext cx="6317814"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Giới thiệu bài toán </a:t>
            </a:r>
          </a:p>
        </p:txBody>
      </p:sp>
      <p:sp>
        <p:nvSpPr>
          <p:cNvPr id="7" name="TextBox 7"/>
          <p:cNvSpPr txBox="1"/>
          <p:nvPr/>
        </p:nvSpPr>
        <p:spPr>
          <a:xfrm>
            <a:off x="1101381" y="1362075"/>
            <a:ext cx="10869216" cy="5252451"/>
          </a:xfrm>
          <a:prstGeom prst="rect">
            <a:avLst/>
          </a:prstGeom>
        </p:spPr>
        <p:txBody>
          <a:bodyPr lIns="0" tIns="0" rIns="0" bIns="0" rtlCol="0" anchor="t">
            <a:spAutoFit/>
          </a:bodyPr>
          <a:lstStyle/>
          <a:p>
            <a:pPr algn="l">
              <a:lnSpc>
                <a:spcPts val="4249"/>
              </a:lnSpc>
              <a:spcBef>
                <a:spcPct val="0"/>
              </a:spcBef>
            </a:pPr>
            <a:r>
              <a:rPr lang="en-US" sz="3035" b="1">
                <a:solidFill>
                  <a:srgbClr val="000000"/>
                </a:solidFill>
                <a:latin typeface="Times New Roman Bold"/>
                <a:ea typeface="Times New Roman Bold"/>
                <a:cs typeface="Times New Roman Bold"/>
                <a:sym typeface="Times New Roman Bold"/>
              </a:rPr>
              <a:t>Features của dataset</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longitude: Kinh độ của khu vực (tọa độ địa lý, theo hướng Đông/Tây).</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latitude: Vĩ độ của khu vực (tọa độ địa lý, theo hướng Bắc/Nam).</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housing_median_age: Tuổi trung vị của các căn nhà trong khu vực .</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total_rooms: Tổng số phòng của tất cả các căn nhà trong khu vực.</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total_bedrooms: Tổng số phòng ngủ trong tất cả các căn nhà.</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population: Tổng dân số đang sinh sống trong khu vực.</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households: Tổng số hộ gia đình trong khu vực.</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median_income: Thu nhập trung vị của hộ dân trong khu vực.</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median_house_value: Giá nhà trung vị tại khu vực (USD).</a:t>
            </a:r>
          </a:p>
          <a:p>
            <a:pPr marL="569026" lvl="1" indent="-284513" algn="l">
              <a:lnSpc>
                <a:spcPts val="3689"/>
              </a:lnSpc>
              <a:buFont typeface="Arial"/>
              <a:buChar char="•"/>
            </a:pPr>
            <a:r>
              <a:rPr lang="en-US" sz="2635">
                <a:solidFill>
                  <a:srgbClr val="000000"/>
                </a:solidFill>
                <a:latin typeface="Times New Roman"/>
                <a:ea typeface="Times New Roman"/>
                <a:cs typeface="Times New Roman"/>
                <a:sym typeface="Times New Roman"/>
              </a:rPr>
              <a:t>  ocean_proximity: Vị trí tương đối so với biển.</a:t>
            </a:r>
          </a:p>
        </p:txBody>
      </p:sp>
      <p:sp>
        <p:nvSpPr>
          <p:cNvPr id="8" name="Freeform 8"/>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1101380" y="6515518"/>
            <a:ext cx="4308819" cy="599908"/>
          </a:xfrm>
          <a:prstGeom prst="rect">
            <a:avLst/>
          </a:prstGeom>
        </p:spPr>
        <p:txBody>
          <a:bodyPr wrap="square" lIns="0" tIns="0" rIns="0" bIns="0" rtlCol="0" anchor="t">
            <a:spAutoFit/>
          </a:bodyPr>
          <a:lstStyle/>
          <a:p>
            <a:pPr>
              <a:lnSpc>
                <a:spcPts val="5250"/>
              </a:lnSpc>
              <a:spcBef>
                <a:spcPct val="0"/>
              </a:spcBef>
            </a:pPr>
            <a:r>
              <a:rPr lang="en-US" sz="3000" b="1">
                <a:solidFill>
                  <a:srgbClr val="000000"/>
                </a:solidFill>
                <a:latin typeface="Times New Roman Bold"/>
                <a:ea typeface="Times New Roman Bold"/>
                <a:cs typeface="Times New Roman Bold"/>
                <a:sym typeface="Times New Roman Bold"/>
              </a:rPr>
              <a:t>Mục tiêu bài toán</a:t>
            </a:r>
          </a:p>
        </p:txBody>
      </p:sp>
      <p:sp>
        <p:nvSpPr>
          <p:cNvPr id="10" name="TextBox 10"/>
          <p:cNvSpPr txBox="1"/>
          <p:nvPr/>
        </p:nvSpPr>
        <p:spPr>
          <a:xfrm>
            <a:off x="1139481" y="7144167"/>
            <a:ext cx="5787033" cy="1784985"/>
          </a:xfrm>
          <a:prstGeom prst="rect">
            <a:avLst/>
          </a:prstGeom>
        </p:spPr>
        <p:txBody>
          <a:bodyPr lIns="0" tIns="0" rIns="0" bIns="0" rtlCol="0" anchor="t">
            <a:spAutoFit/>
          </a:bodyPr>
          <a:lstStyle/>
          <a:p>
            <a:pPr algn="l">
              <a:lnSpc>
                <a:spcPts val="3419"/>
              </a:lnSpc>
            </a:pPr>
            <a:r>
              <a:rPr lang="en-US" sz="3000">
                <a:solidFill>
                  <a:srgbClr val="000000"/>
                </a:solidFill>
                <a:latin typeface="Times New Roman"/>
                <a:ea typeface="Times New Roman"/>
                <a:cs typeface="Times New Roman"/>
                <a:sym typeface="Times New Roman"/>
              </a:rPr>
              <a:t>Phân cụm thành 3 khu vực kinh tế:</a:t>
            </a:r>
          </a:p>
          <a:p>
            <a:pPr marL="647700" lvl="1" indent="-323850" algn="l">
              <a:lnSpc>
                <a:spcPts val="3419"/>
              </a:lnSpc>
              <a:buFont typeface="Arial"/>
              <a:buChar char="•"/>
            </a:pPr>
            <a:r>
              <a:rPr lang="en-US" sz="3000">
                <a:solidFill>
                  <a:srgbClr val="000000"/>
                </a:solidFill>
                <a:latin typeface="Times New Roman"/>
                <a:ea typeface="Times New Roman"/>
                <a:cs typeface="Times New Roman"/>
                <a:sym typeface="Times New Roman"/>
              </a:rPr>
              <a:t>Giàu</a:t>
            </a:r>
          </a:p>
          <a:p>
            <a:pPr marL="647700" lvl="1" indent="-323850" algn="l">
              <a:lnSpc>
                <a:spcPts val="3419"/>
              </a:lnSpc>
              <a:buFont typeface="Arial"/>
              <a:buChar char="•"/>
            </a:pPr>
            <a:r>
              <a:rPr lang="en-US" sz="3000">
                <a:solidFill>
                  <a:srgbClr val="000000"/>
                </a:solidFill>
                <a:latin typeface="Times New Roman"/>
                <a:ea typeface="Times New Roman"/>
                <a:cs typeface="Times New Roman"/>
                <a:sym typeface="Times New Roman"/>
              </a:rPr>
              <a:t>Trùng bình </a:t>
            </a:r>
          </a:p>
          <a:p>
            <a:pPr marL="647700" lvl="1" indent="-323850" algn="l">
              <a:lnSpc>
                <a:spcPts val="3419"/>
              </a:lnSpc>
              <a:buFont typeface="Arial"/>
              <a:buChar char="•"/>
            </a:pPr>
            <a:r>
              <a:rPr lang="en-US" sz="3000">
                <a:solidFill>
                  <a:srgbClr val="000000"/>
                </a:solidFill>
                <a:latin typeface="Times New Roman"/>
                <a:ea typeface="Times New Roman"/>
                <a:cs typeface="Times New Roman"/>
                <a:sym typeface="Times New Roman"/>
              </a:rPr>
              <a:t>Nghèo</a:t>
            </a:r>
          </a:p>
        </p:txBody>
      </p:sp>
      <p:sp>
        <p:nvSpPr>
          <p:cNvPr id="11" name="TextBox 11"/>
          <p:cNvSpPr txBox="1"/>
          <p:nvPr/>
        </p:nvSpPr>
        <p:spPr>
          <a:xfrm>
            <a:off x="1101381" y="9033927"/>
            <a:ext cx="10561861" cy="872490"/>
          </a:xfrm>
          <a:prstGeom prst="rect">
            <a:avLst/>
          </a:prstGeom>
        </p:spPr>
        <p:txBody>
          <a:bodyPr lIns="0" tIns="0" rIns="0" bIns="0" rtlCol="0" anchor="t">
            <a:spAutoFit/>
          </a:bodyPr>
          <a:lstStyle/>
          <a:p>
            <a:pPr algn="l">
              <a:lnSpc>
                <a:spcPts val="3180"/>
              </a:lnSpc>
            </a:pPr>
            <a:r>
              <a:rPr lang="en-US" sz="3000">
                <a:solidFill>
                  <a:srgbClr val="000000"/>
                </a:solidFill>
                <a:latin typeface="Times New Roman"/>
                <a:ea typeface="Times New Roman"/>
                <a:cs typeface="Times New Roman"/>
                <a:sym typeface="Times New Roman"/>
              </a:rPr>
              <a:t>=&gt; Bài toán biết số cụm trước và không có nhãn đánh giá bằng chỉ số Silhouette Score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TextBox 2"/>
          <p:cNvSpPr txBox="1"/>
          <p:nvPr/>
        </p:nvSpPr>
        <p:spPr>
          <a:xfrm>
            <a:off x="1053756" y="333375"/>
            <a:ext cx="3061811"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Kết luận </a:t>
            </a:r>
          </a:p>
        </p:txBody>
      </p:sp>
      <p:sp>
        <p:nvSpPr>
          <p:cNvPr id="3" name="Freeform 3"/>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352913" y="1474773"/>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Tổng kết</a:t>
            </a:r>
          </a:p>
        </p:txBody>
      </p:sp>
      <p:sp>
        <p:nvSpPr>
          <p:cNvPr id="6" name="TextBox 6"/>
          <p:cNvSpPr txBox="1"/>
          <p:nvPr/>
        </p:nvSpPr>
        <p:spPr>
          <a:xfrm>
            <a:off x="1028700" y="6330535"/>
            <a:ext cx="17259300" cy="3248025"/>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Times New Roman"/>
                <a:ea typeface="Times New Roman"/>
                <a:cs typeface="Times New Roman"/>
                <a:sym typeface="Times New Roman"/>
              </a:rPr>
              <a:t>Nhận xét:</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DBSCAN là lựa chọn tốt nhất cho bộ dữ liệu này khi xét về Silhouette Score.</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Các thuật toán khác (Gaussian Mixture, Spectral, Agglomerative, KMeans) cho kết quả khá thấp → có thể không phù hợp với phân bố dữ liệu hiện tại hoặc cần tinh chỉnh siêu tham số.</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KMeans cho kết quả kém nhất, cho thấy dữ liệu có thể không tuân theo dạng hình cầu (sphere) mà KMeans giả định.</a:t>
            </a:r>
          </a:p>
        </p:txBody>
      </p:sp>
      <p:pic>
        <p:nvPicPr>
          <p:cNvPr id="7" name="Picture 6"/>
          <p:cNvPicPr>
            <a:picLocks noChangeAspect="1"/>
          </p:cNvPicPr>
          <p:nvPr/>
        </p:nvPicPr>
        <p:blipFill>
          <a:blip r:embed="rId4"/>
          <a:stretch>
            <a:fillRect/>
          </a:stretch>
        </p:blipFill>
        <p:spPr>
          <a:xfrm>
            <a:off x="1101381" y="2031879"/>
            <a:ext cx="14900619" cy="4286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206156" y="485775"/>
            <a:ext cx="3061811"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Kết luận </a:t>
            </a:r>
          </a:p>
        </p:txBody>
      </p:sp>
      <p:sp>
        <p:nvSpPr>
          <p:cNvPr id="4" name="TextBox 4"/>
          <p:cNvSpPr txBox="1"/>
          <p:nvPr/>
        </p:nvSpPr>
        <p:spPr>
          <a:xfrm>
            <a:off x="-1135886" y="1514475"/>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Giải pháp</a:t>
            </a:r>
          </a:p>
        </p:txBody>
      </p:sp>
      <p:sp>
        <p:nvSpPr>
          <p:cNvPr id="5" name="TextBox 5"/>
          <p:cNvSpPr txBox="1"/>
          <p:nvPr/>
        </p:nvSpPr>
        <p:spPr>
          <a:xfrm>
            <a:off x="1161798" y="2171131"/>
            <a:ext cx="7774217" cy="2035820"/>
          </a:xfrm>
          <a:prstGeom prst="rect">
            <a:avLst/>
          </a:prstGeom>
        </p:spPr>
        <p:txBody>
          <a:bodyPr lIns="0" tIns="0" rIns="0" bIns="0" rtlCol="0" anchor="t">
            <a:spAutoFit/>
          </a:bodyPr>
          <a:lstStyle/>
          <a:p>
            <a:pPr marL="498267" lvl="1" indent="-249133" algn="l">
              <a:lnSpc>
                <a:spcPts val="3231"/>
              </a:lnSpc>
              <a:buFont typeface="Arial"/>
              <a:buChar char="•"/>
            </a:pPr>
            <a:r>
              <a:rPr lang="en-US" sz="2307">
                <a:solidFill>
                  <a:srgbClr val="000000"/>
                </a:solidFill>
                <a:latin typeface="Times New Roman"/>
                <a:ea typeface="Times New Roman"/>
                <a:cs typeface="Times New Roman"/>
                <a:sym typeface="Times New Roman"/>
              </a:rPr>
              <a:t>Tiền xử lý dữ liệu.</a:t>
            </a:r>
          </a:p>
          <a:p>
            <a:pPr marL="498267" lvl="1" indent="-249133" algn="l">
              <a:lnSpc>
                <a:spcPts val="3231"/>
              </a:lnSpc>
              <a:buFont typeface="Arial"/>
              <a:buChar char="•"/>
            </a:pPr>
            <a:r>
              <a:rPr lang="en-US" sz="2307">
                <a:solidFill>
                  <a:srgbClr val="000000"/>
                </a:solidFill>
                <a:latin typeface="Times New Roman"/>
                <a:ea typeface="Times New Roman"/>
                <a:cs typeface="Times New Roman"/>
                <a:sym typeface="Times New Roman"/>
              </a:rPr>
              <a:t> Điều chỉnh siêu tham số.</a:t>
            </a:r>
          </a:p>
          <a:p>
            <a:pPr marL="498267" lvl="1" indent="-249133" algn="l">
              <a:lnSpc>
                <a:spcPts val="3231"/>
              </a:lnSpc>
              <a:buFont typeface="Arial"/>
              <a:buChar char="•"/>
            </a:pPr>
            <a:r>
              <a:rPr lang="en-US" sz="2307">
                <a:solidFill>
                  <a:srgbClr val="000000"/>
                </a:solidFill>
                <a:latin typeface="Times New Roman"/>
                <a:ea typeface="Times New Roman"/>
                <a:cs typeface="Times New Roman"/>
                <a:sym typeface="Times New Roman"/>
              </a:rPr>
              <a:t>Kết hợp nhiều phương pháp.</a:t>
            </a:r>
          </a:p>
          <a:p>
            <a:pPr marL="498267" lvl="1" indent="-249133" algn="l">
              <a:lnSpc>
                <a:spcPts val="3231"/>
              </a:lnSpc>
              <a:buFont typeface="Arial"/>
              <a:buChar char="•"/>
            </a:pPr>
            <a:r>
              <a:rPr lang="en-US" sz="2307">
                <a:solidFill>
                  <a:srgbClr val="000000"/>
                </a:solidFill>
                <a:latin typeface="Times New Roman"/>
                <a:ea typeface="Times New Roman"/>
                <a:cs typeface="Times New Roman"/>
                <a:sym typeface="Times New Roman"/>
              </a:rPr>
              <a:t>Sử dụng Clustering Ensemble (kết hợp nhiều thuật toán).</a:t>
            </a:r>
          </a:p>
          <a:p>
            <a:pPr marL="498267" lvl="1" indent="-249133" algn="l">
              <a:lnSpc>
                <a:spcPts val="3231"/>
              </a:lnSpc>
              <a:buFont typeface="Arial"/>
              <a:buChar char="•"/>
            </a:pPr>
            <a:r>
              <a:rPr lang="en-US" sz="2307">
                <a:solidFill>
                  <a:srgbClr val="000000"/>
                </a:solidFill>
                <a:latin typeface="Times New Roman"/>
                <a:ea typeface="Times New Roman"/>
                <a:cs typeface="Times New Roman"/>
                <a:sym typeface="Times New Roman"/>
              </a:rPr>
              <a:t>Có thể chia ra các cụm khác.</a:t>
            </a:r>
          </a:p>
        </p:txBody>
      </p:sp>
      <p:sp>
        <p:nvSpPr>
          <p:cNvPr id="6" name="TextBox 6"/>
          <p:cNvSpPr txBox="1"/>
          <p:nvPr/>
        </p:nvSpPr>
        <p:spPr>
          <a:xfrm>
            <a:off x="1371600" y="5389218"/>
            <a:ext cx="13508779" cy="3670393"/>
          </a:xfrm>
          <a:prstGeom prst="rect">
            <a:avLst/>
          </a:prstGeom>
        </p:spPr>
        <p:txBody>
          <a:bodyPr lIns="0" tIns="0" rIns="0" bIns="0" rtlCol="0" anchor="t">
            <a:spAutoFit/>
          </a:bodyPr>
          <a:lstStyle/>
          <a:p>
            <a:pPr algn="l">
              <a:lnSpc>
                <a:spcPts val="3223"/>
              </a:lnSpc>
              <a:spcBef>
                <a:spcPct val="0"/>
              </a:spcBef>
            </a:pPr>
            <a:endParaRPr/>
          </a:p>
          <a:p>
            <a:pPr algn="l">
              <a:lnSpc>
                <a:spcPts val="3223"/>
              </a:lnSpc>
              <a:spcBef>
                <a:spcPct val="0"/>
              </a:spcBef>
            </a:pPr>
            <a:r>
              <a:rPr lang="en-US" sz="2302">
                <a:solidFill>
                  <a:srgbClr val="000000"/>
                </a:solidFill>
                <a:latin typeface="Times New Roman"/>
                <a:ea typeface="Times New Roman"/>
                <a:cs typeface="Times New Roman"/>
                <a:sym typeface="Times New Roman"/>
              </a:rPr>
              <a:t>Đánh giá đa tiêu chí</a:t>
            </a:r>
          </a:p>
          <a:p>
            <a:pPr marL="497075" lvl="1" indent="-248538" algn="l">
              <a:lnSpc>
                <a:spcPts val="3223"/>
              </a:lnSpc>
              <a:buFont typeface="Arial"/>
              <a:buChar char="•"/>
            </a:pPr>
            <a:r>
              <a:rPr lang="en-US" sz="2302">
                <a:solidFill>
                  <a:srgbClr val="000000"/>
                </a:solidFill>
                <a:latin typeface="Times New Roman"/>
                <a:ea typeface="Times New Roman"/>
                <a:cs typeface="Times New Roman"/>
                <a:sym typeface="Times New Roman"/>
              </a:rPr>
              <a:t>Kết hợp nhiều chỉ số đánh giá như Silhouette Score, Davies-Bouldin Index, Calinski-Harabasz Score.</a:t>
            </a:r>
          </a:p>
          <a:p>
            <a:pPr algn="l">
              <a:lnSpc>
                <a:spcPts val="3223"/>
              </a:lnSpc>
              <a:spcBef>
                <a:spcPct val="0"/>
              </a:spcBef>
            </a:pPr>
            <a:r>
              <a:rPr lang="en-US" sz="2302">
                <a:solidFill>
                  <a:srgbClr val="000000"/>
                </a:solidFill>
                <a:latin typeface="Times New Roman"/>
                <a:ea typeface="Times New Roman"/>
                <a:cs typeface="Times New Roman"/>
                <a:sym typeface="Times New Roman"/>
              </a:rPr>
              <a:t>Mở rộng và kiểm tra tính ổn định</a:t>
            </a:r>
          </a:p>
          <a:p>
            <a:pPr marL="497075" lvl="1" indent="-248538" algn="l">
              <a:lnSpc>
                <a:spcPts val="3223"/>
              </a:lnSpc>
              <a:buFont typeface="Arial"/>
              <a:buChar char="•"/>
            </a:pPr>
            <a:r>
              <a:rPr lang="en-US" sz="2302">
                <a:solidFill>
                  <a:srgbClr val="000000"/>
                </a:solidFill>
                <a:latin typeface="Times New Roman"/>
                <a:ea typeface="Times New Roman"/>
                <a:cs typeface="Times New Roman"/>
                <a:sym typeface="Times New Roman"/>
              </a:rPr>
              <a:t>Áp dụng trên tập dữ liệu lớn hơn hoặc dữ liệu thời gian thực.</a:t>
            </a:r>
          </a:p>
          <a:p>
            <a:pPr algn="l">
              <a:lnSpc>
                <a:spcPts val="3223"/>
              </a:lnSpc>
              <a:spcBef>
                <a:spcPct val="0"/>
              </a:spcBef>
            </a:pPr>
            <a:r>
              <a:rPr lang="en-US" sz="2302">
                <a:solidFill>
                  <a:srgbClr val="000000"/>
                </a:solidFill>
                <a:latin typeface="Times New Roman"/>
                <a:ea typeface="Times New Roman"/>
                <a:cs typeface="Times New Roman"/>
                <a:sym typeface="Times New Roman"/>
              </a:rPr>
              <a:t>Tự động chọn thuật toán</a:t>
            </a:r>
          </a:p>
          <a:p>
            <a:pPr marL="497075" lvl="1" indent="-248538" algn="l">
              <a:lnSpc>
                <a:spcPts val="3223"/>
              </a:lnSpc>
              <a:buFont typeface="Arial"/>
              <a:buChar char="•"/>
            </a:pPr>
            <a:r>
              <a:rPr lang="en-US" sz="2302">
                <a:solidFill>
                  <a:srgbClr val="000000"/>
                </a:solidFill>
                <a:latin typeface="Times New Roman"/>
                <a:ea typeface="Times New Roman"/>
                <a:cs typeface="Times New Roman"/>
                <a:sym typeface="Times New Roman"/>
              </a:rPr>
              <a:t>Xây dựng pipeline tự động thử nhiều thuật toán và chọn ra mô hình tốt nhất.</a:t>
            </a:r>
          </a:p>
          <a:p>
            <a:pPr algn="l">
              <a:lnSpc>
                <a:spcPts val="3223"/>
              </a:lnSpc>
              <a:spcBef>
                <a:spcPct val="0"/>
              </a:spcBef>
            </a:pPr>
            <a:r>
              <a:rPr lang="en-US" sz="2302">
                <a:solidFill>
                  <a:srgbClr val="000000"/>
                </a:solidFill>
                <a:latin typeface="Times New Roman"/>
                <a:ea typeface="Times New Roman"/>
                <a:cs typeface="Times New Roman"/>
                <a:sym typeface="Times New Roman"/>
              </a:rPr>
              <a:t>Nghiên cứu Deep Clustering</a:t>
            </a:r>
          </a:p>
          <a:p>
            <a:pPr marL="497075" lvl="1" indent="-248538" algn="l">
              <a:lnSpc>
                <a:spcPts val="3223"/>
              </a:lnSpc>
              <a:buFont typeface="Arial"/>
              <a:buChar char="•"/>
            </a:pPr>
            <a:r>
              <a:rPr lang="en-US" sz="2302">
                <a:solidFill>
                  <a:srgbClr val="000000"/>
                </a:solidFill>
                <a:latin typeface="Times New Roman"/>
                <a:ea typeface="Times New Roman"/>
                <a:cs typeface="Times New Roman"/>
                <a:sym typeface="Times New Roman"/>
              </a:rPr>
              <a:t>Sử dụng autoencoder kết hợp clustering (Deep Embedded Clustering - DEC) để xử lý dữ liệu phức tạp.</a:t>
            </a:r>
          </a:p>
        </p:txBody>
      </p:sp>
      <p:sp>
        <p:nvSpPr>
          <p:cNvPr id="7" name="TextBox 7"/>
          <p:cNvSpPr txBox="1"/>
          <p:nvPr/>
        </p:nvSpPr>
        <p:spPr>
          <a:xfrm>
            <a:off x="-426720" y="5098705"/>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Hướng phát triển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TextBox 2"/>
          <p:cNvSpPr txBox="1"/>
          <p:nvPr/>
        </p:nvSpPr>
        <p:spPr>
          <a:xfrm>
            <a:off x="-1273122" y="1892374"/>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Bài học</a:t>
            </a:r>
          </a:p>
        </p:txBody>
      </p:sp>
      <p:sp>
        <p:nvSpPr>
          <p:cNvPr id="3" name="Freeform 3"/>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0" y="6060851"/>
            <a:ext cx="18288000" cy="4226149"/>
          </a:xfrm>
          <a:custGeom>
            <a:avLst/>
            <a:gdLst/>
            <a:ahLst/>
            <a:cxnLst/>
            <a:rect l="l" t="t" r="r" b="b"/>
            <a:pathLst>
              <a:path w="18288000" h="4226149">
                <a:moveTo>
                  <a:pt x="0" y="0"/>
                </a:moveTo>
                <a:lnTo>
                  <a:pt x="18288000" y="0"/>
                </a:lnTo>
                <a:lnTo>
                  <a:pt x="18288000" y="4226149"/>
                </a:lnTo>
                <a:lnTo>
                  <a:pt x="0" y="4226149"/>
                </a:lnTo>
                <a:lnTo>
                  <a:pt x="0" y="0"/>
                </a:lnTo>
                <a:close/>
              </a:path>
            </a:pathLst>
          </a:custGeom>
          <a:blipFill>
            <a:blip r:embed="rId4"/>
            <a:stretch>
              <a:fillRect t="-96355" r="-1371" b="-96355"/>
            </a:stretch>
          </a:blipFill>
        </p:spPr>
      </p:sp>
      <p:sp>
        <p:nvSpPr>
          <p:cNvPr id="5" name="TextBox 5"/>
          <p:cNvSpPr txBox="1"/>
          <p:nvPr/>
        </p:nvSpPr>
        <p:spPr>
          <a:xfrm>
            <a:off x="1206156" y="485775"/>
            <a:ext cx="3061811"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Kết luận </a:t>
            </a:r>
          </a:p>
        </p:txBody>
      </p:sp>
      <p:sp>
        <p:nvSpPr>
          <p:cNvPr id="6" name="TextBox 6"/>
          <p:cNvSpPr txBox="1"/>
          <p:nvPr/>
        </p:nvSpPr>
        <p:spPr>
          <a:xfrm>
            <a:off x="1206156" y="2510895"/>
            <a:ext cx="16230600" cy="2214153"/>
          </a:xfrm>
          <a:prstGeom prst="rect">
            <a:avLst/>
          </a:prstGeom>
        </p:spPr>
        <p:txBody>
          <a:bodyPr lIns="0" tIns="0" rIns="0" bIns="0" rtlCol="0" anchor="t">
            <a:spAutoFit/>
          </a:bodyPr>
          <a:lstStyle/>
          <a:p>
            <a:pPr marL="541610" lvl="1" indent="-270805" algn="l">
              <a:lnSpc>
                <a:spcPts val="3512"/>
              </a:lnSpc>
              <a:buFont typeface="Arial"/>
              <a:buChar char="•"/>
            </a:pPr>
            <a:r>
              <a:rPr lang="en-US" sz="2508">
                <a:solidFill>
                  <a:srgbClr val="000000"/>
                </a:solidFill>
                <a:latin typeface="Times New Roman"/>
                <a:ea typeface="Times New Roman"/>
                <a:cs typeface="Times New Roman"/>
                <a:sym typeface="Times New Roman"/>
              </a:rPr>
              <a:t>Kiến thức cơ bản về Python và cách sử dụng các thư viện như Pandas, NumPy, Matplotlib, Scikit-learn.</a:t>
            </a:r>
          </a:p>
          <a:p>
            <a:pPr marL="541610" lvl="1" indent="-270805" algn="l">
              <a:lnSpc>
                <a:spcPts val="3512"/>
              </a:lnSpc>
              <a:buFont typeface="Arial"/>
              <a:buChar char="•"/>
            </a:pPr>
            <a:r>
              <a:rPr lang="en-US" sz="2508">
                <a:solidFill>
                  <a:srgbClr val="000000"/>
                </a:solidFill>
                <a:latin typeface="Times New Roman"/>
                <a:ea typeface="Times New Roman"/>
                <a:cs typeface="Times New Roman"/>
                <a:sym typeface="Times New Roman"/>
              </a:rPr>
              <a:t>Cách xử lý dữ liệu đầu vào, bao gồm làm sạch, chuẩn hóa và chọn lọc đặc trưng để phục vụ cho việc phân cụm.</a:t>
            </a:r>
          </a:p>
          <a:p>
            <a:pPr marL="541610" lvl="1" indent="-270805" algn="l">
              <a:lnSpc>
                <a:spcPts val="3512"/>
              </a:lnSpc>
              <a:buFont typeface="Arial"/>
              <a:buChar char="•"/>
            </a:pPr>
            <a:r>
              <a:rPr lang="en-US" sz="2508">
                <a:solidFill>
                  <a:srgbClr val="000000"/>
                </a:solidFill>
                <a:latin typeface="Times New Roman"/>
                <a:ea typeface="Times New Roman"/>
                <a:cs typeface="Times New Roman"/>
                <a:sym typeface="Times New Roman"/>
              </a:rPr>
              <a:t>Nguyên lý hoạt động của một số thuật toán phân cụm như KMeans, DBSCAN, Agglomerative, Gaussian Mixture.</a:t>
            </a:r>
          </a:p>
          <a:p>
            <a:pPr marL="541610" lvl="1" indent="-270805" algn="l">
              <a:lnSpc>
                <a:spcPts val="3512"/>
              </a:lnSpc>
              <a:buFont typeface="Arial"/>
              <a:buChar char="•"/>
            </a:pPr>
            <a:r>
              <a:rPr lang="en-US" sz="2508">
                <a:solidFill>
                  <a:srgbClr val="000000"/>
                </a:solidFill>
                <a:latin typeface="Times New Roman"/>
                <a:ea typeface="Times New Roman"/>
                <a:cs typeface="Times New Roman"/>
                <a:sym typeface="Times New Roman"/>
              </a:rPr>
              <a:t>Cách áp dụng các chỉ số đánh giá như Silhouette Score, Davies-Bouldin Index để đo lường chất lượng phân cụm.</a:t>
            </a:r>
          </a:p>
          <a:p>
            <a:pPr marL="541610" lvl="1" indent="-270805" algn="l">
              <a:lnSpc>
                <a:spcPts val="3512"/>
              </a:lnSpc>
              <a:buFont typeface="Arial"/>
              <a:buChar char="•"/>
            </a:pPr>
            <a:r>
              <a:rPr lang="en-US" sz="2508">
                <a:solidFill>
                  <a:srgbClr val="000000"/>
                </a:solidFill>
                <a:latin typeface="Times New Roman"/>
                <a:ea typeface="Times New Roman"/>
                <a:cs typeface="Times New Roman"/>
                <a:sym typeface="Times New Roman"/>
              </a:rPr>
              <a:t>Quy trình triển khai và đánh giá một bài toán clustering hoàn chỉnh.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1810101" y="1521548"/>
            <a:ext cx="5022435" cy="7101130"/>
          </a:xfrm>
          <a:custGeom>
            <a:avLst/>
            <a:gdLst/>
            <a:ahLst/>
            <a:cxnLst/>
            <a:rect l="l" t="t" r="r" b="b"/>
            <a:pathLst>
              <a:path w="5022435" h="7101130">
                <a:moveTo>
                  <a:pt x="0" y="0"/>
                </a:moveTo>
                <a:lnTo>
                  <a:pt x="5022435" y="0"/>
                </a:lnTo>
                <a:lnTo>
                  <a:pt x="5022435" y="7101130"/>
                </a:lnTo>
                <a:lnTo>
                  <a:pt x="0" y="71011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470647" y="4777610"/>
            <a:ext cx="11716778" cy="1808187"/>
          </a:xfrm>
          <a:prstGeom prst="rect">
            <a:avLst/>
          </a:prstGeom>
        </p:spPr>
        <p:txBody>
          <a:bodyPr lIns="0" tIns="0" rIns="0" bIns="0" rtlCol="0" anchor="t">
            <a:spAutoFit/>
          </a:bodyPr>
          <a:lstStyle/>
          <a:p>
            <a:pPr algn="l">
              <a:lnSpc>
                <a:spcPts val="14134"/>
              </a:lnSpc>
            </a:pPr>
            <a:r>
              <a:rPr lang="en-US" sz="14571" b="1">
                <a:solidFill>
                  <a:srgbClr val="000000"/>
                </a:solidFill>
                <a:latin typeface="Times New Roman Bold"/>
                <a:ea typeface="Times New Roman Bold"/>
                <a:cs typeface="Times New Roman Bold"/>
                <a:sym typeface="Times New Roman Bold"/>
              </a:rPr>
              <a:t>Thank </a:t>
            </a:r>
            <a:r>
              <a:rPr lang="en-US" sz="14571" b="1" smtClean="0">
                <a:solidFill>
                  <a:srgbClr val="000000"/>
                </a:solidFill>
                <a:latin typeface="Times New Roman Bold"/>
                <a:ea typeface="Times New Roman Bold"/>
                <a:cs typeface="Times New Roman Bold"/>
                <a:sym typeface="Times New Roman Bold"/>
              </a:rPr>
              <a:t>You</a:t>
            </a:r>
            <a:endParaRPr lang="en-US" sz="14571" b="1">
              <a:solidFill>
                <a:srgbClr val="000000"/>
              </a:solidFill>
              <a:latin typeface="Times New Roman Bold"/>
              <a:ea typeface="Times New Roman Bold"/>
              <a:cs typeface="Times New Roman Bold"/>
              <a:sym typeface="Times New Roman Bold"/>
            </a:endParaRPr>
          </a:p>
        </p:txBody>
      </p:sp>
      <p:sp>
        <p:nvSpPr>
          <p:cNvPr id="6" name="Freeform 6"/>
          <p:cNvSpPr/>
          <p:nvPr/>
        </p:nvSpPr>
        <p:spPr>
          <a:xfrm flipH="1">
            <a:off x="1667813" y="1147814"/>
            <a:ext cx="4637037" cy="1736781"/>
          </a:xfrm>
          <a:custGeom>
            <a:avLst/>
            <a:gdLst/>
            <a:ahLst/>
            <a:cxnLst/>
            <a:rect l="l" t="t" r="r" b="b"/>
            <a:pathLst>
              <a:path w="4637037" h="1736781">
                <a:moveTo>
                  <a:pt x="4637037" y="0"/>
                </a:moveTo>
                <a:lnTo>
                  <a:pt x="0" y="0"/>
                </a:lnTo>
                <a:lnTo>
                  <a:pt x="0" y="1736781"/>
                </a:lnTo>
                <a:lnTo>
                  <a:pt x="4637037" y="1736781"/>
                </a:lnTo>
                <a:lnTo>
                  <a:pt x="4637037"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101381" y="583882"/>
            <a:ext cx="8662026" cy="899160"/>
          </a:xfrm>
          <a:prstGeom prst="rect">
            <a:avLst/>
          </a:prstGeom>
        </p:spPr>
        <p:txBody>
          <a:bodyPr lIns="0" tIns="0" rIns="0" bIns="0" rtlCol="0" anchor="t">
            <a:spAutoFit/>
          </a:bodyPr>
          <a:lstStyle/>
          <a:p>
            <a:pPr algn="l">
              <a:lnSpc>
                <a:spcPts val="5820"/>
              </a:lnSpc>
            </a:pPr>
            <a:r>
              <a:rPr lang="en-US" sz="6000" b="1">
                <a:solidFill>
                  <a:srgbClr val="000000"/>
                </a:solidFill>
                <a:latin typeface="Times New Roman Bold"/>
                <a:ea typeface="Times New Roman Bold"/>
                <a:cs typeface="Times New Roman Bold"/>
                <a:sym typeface="Times New Roman Bold"/>
              </a:rPr>
              <a:t>Đọc và khám phá dữ liệu</a:t>
            </a:r>
          </a:p>
        </p:txBody>
      </p:sp>
      <p:sp>
        <p:nvSpPr>
          <p:cNvPr id="4" name="Freeform 4"/>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468167" y="2386287"/>
            <a:ext cx="14759026" cy="2103161"/>
          </a:xfrm>
          <a:custGeom>
            <a:avLst/>
            <a:gdLst/>
            <a:ahLst/>
            <a:cxnLst/>
            <a:rect l="l" t="t" r="r" b="b"/>
            <a:pathLst>
              <a:path w="14759026" h="2103161">
                <a:moveTo>
                  <a:pt x="0" y="0"/>
                </a:moveTo>
                <a:lnTo>
                  <a:pt x="14759026" y="0"/>
                </a:lnTo>
                <a:lnTo>
                  <a:pt x="14759026" y="2103161"/>
                </a:lnTo>
                <a:lnTo>
                  <a:pt x="0" y="2103161"/>
                </a:lnTo>
                <a:lnTo>
                  <a:pt x="0" y="0"/>
                </a:lnTo>
                <a:close/>
              </a:path>
            </a:pathLst>
          </a:custGeom>
          <a:blipFill>
            <a:blip r:embed="rId5"/>
            <a:stretch>
              <a:fillRect/>
            </a:stretch>
          </a:blipFill>
        </p:spPr>
      </p:sp>
      <p:sp>
        <p:nvSpPr>
          <p:cNvPr id="6" name="Freeform 6"/>
          <p:cNvSpPr/>
          <p:nvPr/>
        </p:nvSpPr>
        <p:spPr>
          <a:xfrm>
            <a:off x="1468167" y="5498595"/>
            <a:ext cx="4911576" cy="3759705"/>
          </a:xfrm>
          <a:custGeom>
            <a:avLst/>
            <a:gdLst/>
            <a:ahLst/>
            <a:cxnLst/>
            <a:rect l="l" t="t" r="r" b="b"/>
            <a:pathLst>
              <a:path w="4911576" h="3759705">
                <a:moveTo>
                  <a:pt x="0" y="0"/>
                </a:moveTo>
                <a:lnTo>
                  <a:pt x="4911576" y="0"/>
                </a:lnTo>
                <a:lnTo>
                  <a:pt x="4911576" y="3759705"/>
                </a:lnTo>
                <a:lnTo>
                  <a:pt x="0" y="3759705"/>
                </a:lnTo>
                <a:lnTo>
                  <a:pt x="0" y="0"/>
                </a:lnTo>
                <a:close/>
              </a:path>
            </a:pathLst>
          </a:custGeom>
          <a:blipFill>
            <a:blip r:embed="rId6"/>
            <a:stretch>
              <a:fillRect/>
            </a:stretch>
          </a:blipFill>
        </p:spPr>
      </p:sp>
      <p:sp>
        <p:nvSpPr>
          <p:cNvPr id="7" name="Freeform 7"/>
          <p:cNvSpPr/>
          <p:nvPr/>
        </p:nvSpPr>
        <p:spPr>
          <a:xfrm>
            <a:off x="8461249" y="5780489"/>
            <a:ext cx="5875880" cy="3917253"/>
          </a:xfrm>
          <a:custGeom>
            <a:avLst/>
            <a:gdLst/>
            <a:ahLst/>
            <a:cxnLst/>
            <a:rect l="l" t="t" r="r" b="b"/>
            <a:pathLst>
              <a:path w="5875880" h="3917253">
                <a:moveTo>
                  <a:pt x="0" y="0"/>
                </a:moveTo>
                <a:lnTo>
                  <a:pt x="5875880" y="0"/>
                </a:lnTo>
                <a:lnTo>
                  <a:pt x="5875880" y="3917253"/>
                </a:lnTo>
                <a:lnTo>
                  <a:pt x="0" y="3917253"/>
                </a:lnTo>
                <a:lnTo>
                  <a:pt x="0" y="0"/>
                </a:lnTo>
                <a:close/>
              </a:path>
            </a:pathLst>
          </a:custGeom>
          <a:blipFill>
            <a:blip r:embed="rId7"/>
            <a:stretch>
              <a:fillRect/>
            </a:stretch>
          </a:blipFill>
        </p:spPr>
      </p:sp>
      <p:sp>
        <p:nvSpPr>
          <p:cNvPr id="8" name="Freeform 8"/>
          <p:cNvSpPr/>
          <p:nvPr/>
        </p:nvSpPr>
        <p:spPr>
          <a:xfrm>
            <a:off x="12395331" y="4823994"/>
            <a:ext cx="4727770" cy="3088743"/>
          </a:xfrm>
          <a:custGeom>
            <a:avLst/>
            <a:gdLst/>
            <a:ahLst/>
            <a:cxnLst/>
            <a:rect l="l" t="t" r="r" b="b"/>
            <a:pathLst>
              <a:path w="4727770" h="3088743">
                <a:moveTo>
                  <a:pt x="0" y="0"/>
                </a:moveTo>
                <a:lnTo>
                  <a:pt x="4727771" y="0"/>
                </a:lnTo>
                <a:lnTo>
                  <a:pt x="4727771" y="3088742"/>
                </a:lnTo>
                <a:lnTo>
                  <a:pt x="0" y="3088742"/>
                </a:lnTo>
                <a:lnTo>
                  <a:pt x="0" y="0"/>
                </a:lnTo>
                <a:close/>
              </a:path>
            </a:pathLst>
          </a:custGeom>
          <a:blipFill>
            <a:blip r:embed="rId8"/>
            <a:stretch>
              <a:fillRect t="-140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723159" y="1817268"/>
            <a:ext cx="8420841" cy="3326232"/>
          </a:xfrm>
          <a:custGeom>
            <a:avLst/>
            <a:gdLst/>
            <a:ahLst/>
            <a:cxnLst/>
            <a:rect l="l" t="t" r="r" b="b"/>
            <a:pathLst>
              <a:path w="8420841" h="3326232">
                <a:moveTo>
                  <a:pt x="0" y="0"/>
                </a:moveTo>
                <a:lnTo>
                  <a:pt x="8420841" y="0"/>
                </a:lnTo>
                <a:lnTo>
                  <a:pt x="8420841" y="3326232"/>
                </a:lnTo>
                <a:lnTo>
                  <a:pt x="0" y="3326232"/>
                </a:lnTo>
                <a:lnTo>
                  <a:pt x="0" y="0"/>
                </a:lnTo>
                <a:close/>
              </a:path>
            </a:pathLst>
          </a:custGeom>
          <a:blipFill>
            <a:blip r:embed="rId3"/>
            <a:stretch>
              <a:fillRect/>
            </a:stretch>
          </a:blipFill>
        </p:spPr>
      </p:sp>
      <p:sp>
        <p:nvSpPr>
          <p:cNvPr id="4" name="Freeform 4"/>
          <p:cNvSpPr/>
          <p:nvPr/>
        </p:nvSpPr>
        <p:spPr>
          <a:xfrm>
            <a:off x="723159" y="5414881"/>
            <a:ext cx="8420841" cy="3347284"/>
          </a:xfrm>
          <a:custGeom>
            <a:avLst/>
            <a:gdLst/>
            <a:ahLst/>
            <a:cxnLst/>
            <a:rect l="l" t="t" r="r" b="b"/>
            <a:pathLst>
              <a:path w="8420841" h="3347284">
                <a:moveTo>
                  <a:pt x="0" y="0"/>
                </a:moveTo>
                <a:lnTo>
                  <a:pt x="8420841" y="0"/>
                </a:lnTo>
                <a:lnTo>
                  <a:pt x="8420841" y="3347284"/>
                </a:lnTo>
                <a:lnTo>
                  <a:pt x="0" y="3347284"/>
                </a:lnTo>
                <a:lnTo>
                  <a:pt x="0" y="0"/>
                </a:lnTo>
                <a:close/>
              </a:path>
            </a:pathLst>
          </a:custGeom>
          <a:blipFill>
            <a:blip r:embed="rId4"/>
            <a:stretch>
              <a:fillRect/>
            </a:stretch>
          </a:blipFill>
        </p:spPr>
      </p:sp>
      <p:sp>
        <p:nvSpPr>
          <p:cNvPr id="5" name="TextBox 5"/>
          <p:cNvSpPr txBox="1"/>
          <p:nvPr/>
        </p:nvSpPr>
        <p:spPr>
          <a:xfrm>
            <a:off x="1093404" y="129350"/>
            <a:ext cx="7331988"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Trực quan hóa dữ liệu</a:t>
            </a:r>
          </a:p>
        </p:txBody>
      </p:sp>
      <p:sp>
        <p:nvSpPr>
          <p:cNvPr id="6" name="TextBox 6"/>
          <p:cNvSpPr txBox="1"/>
          <p:nvPr/>
        </p:nvSpPr>
        <p:spPr>
          <a:xfrm>
            <a:off x="9655134" y="1732723"/>
            <a:ext cx="7486740" cy="919378"/>
          </a:xfrm>
          <a:prstGeom prst="rect">
            <a:avLst/>
          </a:prstGeom>
        </p:spPr>
        <p:txBody>
          <a:bodyPr lIns="0" tIns="0" rIns="0" bIns="0" rtlCol="0" anchor="t">
            <a:spAutoFit/>
          </a:bodyPr>
          <a:lstStyle/>
          <a:p>
            <a:pPr algn="ctr">
              <a:lnSpc>
                <a:spcPts val="3453"/>
              </a:lnSpc>
              <a:spcBef>
                <a:spcPct val="0"/>
              </a:spcBef>
            </a:pPr>
            <a:r>
              <a:rPr lang="en-US" sz="2466">
                <a:solidFill>
                  <a:srgbClr val="000000"/>
                </a:solidFill>
                <a:latin typeface="Times New Roman"/>
                <a:ea typeface="Times New Roman"/>
                <a:cs typeface="Times New Roman"/>
                <a:sym typeface="Times New Roman"/>
              </a:rPr>
              <a:t>Dữ liệu phân bố không đồng đều thiên về lệnh về bên trái ảnh hưởng đến khi phân cụm theo kinh tế </a:t>
            </a:r>
          </a:p>
        </p:txBody>
      </p:sp>
      <p:sp>
        <p:nvSpPr>
          <p:cNvPr id="7" name="TextBox 7"/>
          <p:cNvSpPr txBox="1"/>
          <p:nvPr/>
        </p:nvSpPr>
        <p:spPr>
          <a:xfrm>
            <a:off x="9655134" y="5048250"/>
            <a:ext cx="8364708" cy="4721846"/>
          </a:xfrm>
          <a:prstGeom prst="rect">
            <a:avLst/>
          </a:prstGeom>
        </p:spPr>
        <p:txBody>
          <a:bodyPr lIns="0" tIns="0" rIns="0" bIns="0" rtlCol="0" anchor="t">
            <a:spAutoFit/>
          </a:bodyPr>
          <a:lstStyle/>
          <a:p>
            <a:pPr algn="l">
              <a:lnSpc>
                <a:spcPts val="3355"/>
              </a:lnSpc>
              <a:spcBef>
                <a:spcPct val="0"/>
              </a:spcBef>
            </a:pPr>
            <a:r>
              <a:rPr lang="en-US" sz="2396">
                <a:solidFill>
                  <a:srgbClr val="000000"/>
                </a:solidFill>
                <a:latin typeface="Times New Roman"/>
                <a:ea typeface="Times New Roman"/>
                <a:cs typeface="Times New Roman"/>
                <a:sym typeface="Times New Roman"/>
              </a:rPr>
              <a:t>Biến có nhiều outlier: bedroom, toilet, floors</a:t>
            </a:r>
          </a:p>
          <a:p>
            <a:pPr marL="517448" lvl="1" indent="-258724" algn="l">
              <a:lnSpc>
                <a:spcPts val="3355"/>
              </a:lnSpc>
              <a:buFont typeface="Arial"/>
              <a:buChar char="•"/>
            </a:pPr>
            <a:r>
              <a:rPr lang="en-US" sz="2396">
                <a:solidFill>
                  <a:srgbClr val="000000"/>
                </a:solidFill>
                <a:latin typeface="Times New Roman"/>
                <a:ea typeface="Times New Roman"/>
                <a:cs typeface="Times New Roman"/>
                <a:sym typeface="Times New Roman"/>
              </a:rPr>
              <a:t>Có rất nhiều dấu chấm nhỏ nằm ngoài phần thân boxplot, biểu thị sự hiện diện nhiều giá trị ngoại lệ.</a:t>
            </a:r>
          </a:p>
          <a:p>
            <a:pPr marL="517448" lvl="1" indent="-258724" algn="l">
              <a:lnSpc>
                <a:spcPts val="3355"/>
              </a:lnSpc>
              <a:buFont typeface="Arial"/>
              <a:buChar char="•"/>
            </a:pPr>
            <a:r>
              <a:rPr lang="en-US" sz="2396">
                <a:solidFill>
                  <a:srgbClr val="000000"/>
                </a:solidFill>
                <a:latin typeface="Times New Roman"/>
                <a:ea typeface="Times New Roman"/>
                <a:cs typeface="Times New Roman"/>
                <a:sym typeface="Times New Roman"/>
              </a:rPr>
              <a:t>Những ngoại lệ này thường là các giá trị rất cao, có thể do lỗi nhập liệu hoặc những bất động sản hiếm (biệt thự, cao ốc...).</a:t>
            </a:r>
          </a:p>
          <a:p>
            <a:pPr algn="l">
              <a:lnSpc>
                <a:spcPts val="3355"/>
              </a:lnSpc>
              <a:spcBef>
                <a:spcPct val="0"/>
              </a:spcBef>
            </a:pPr>
            <a:r>
              <a:rPr lang="en-US" sz="2396">
                <a:solidFill>
                  <a:srgbClr val="000000"/>
                </a:solidFill>
                <a:latin typeface="Times New Roman"/>
                <a:ea typeface="Times New Roman"/>
                <a:cs typeface="Times New Roman"/>
                <a:sym typeface="Times New Roman"/>
              </a:rPr>
              <a:t>Biến có ít outlier: area</a:t>
            </a:r>
          </a:p>
          <a:p>
            <a:pPr marL="517448" lvl="1" indent="-258724" algn="l">
              <a:lnSpc>
                <a:spcPts val="3355"/>
              </a:lnSpc>
              <a:buFont typeface="Arial"/>
              <a:buChar char="•"/>
            </a:pPr>
            <a:r>
              <a:rPr lang="en-US" sz="2396">
                <a:solidFill>
                  <a:srgbClr val="000000"/>
                </a:solidFill>
                <a:latin typeface="Times New Roman"/>
                <a:ea typeface="Times New Roman"/>
                <a:cs typeface="Times New Roman"/>
                <a:sym typeface="Times New Roman"/>
              </a:rPr>
              <a:t>Có một vài dấu chấm nhỏ nằm ngoài box, cho thấy có ít ngoại lệ hơn so với 3 biến trên.</a:t>
            </a:r>
          </a:p>
          <a:p>
            <a:pPr marL="517448" lvl="1" indent="-258724" algn="l">
              <a:lnSpc>
                <a:spcPts val="3355"/>
              </a:lnSpc>
              <a:buFont typeface="Arial"/>
              <a:buChar char="•"/>
            </a:pPr>
            <a:r>
              <a:rPr lang="en-US" sz="2396">
                <a:solidFill>
                  <a:srgbClr val="000000"/>
                </a:solidFill>
                <a:latin typeface="Times New Roman"/>
                <a:ea typeface="Times New Roman"/>
                <a:cs typeface="Times New Roman"/>
                <a:sym typeface="Times New Roman"/>
              </a:rPr>
              <a:t>Đây có thể là một vài căn hộ/nhà đặc biệt lớn.</a:t>
            </a:r>
          </a:p>
          <a:p>
            <a:pPr algn="l">
              <a:lnSpc>
                <a:spcPts val="3355"/>
              </a:lnSpc>
              <a:spcBef>
                <a:spcPct val="0"/>
              </a:spcBef>
            </a:pPr>
            <a:r>
              <a:rPr lang="en-US" sz="2396">
                <a:solidFill>
                  <a:srgbClr val="000000"/>
                </a:solidFill>
                <a:latin typeface="Times New Roman"/>
                <a:ea typeface="Times New Roman"/>
                <a:cs typeface="Times New Roman"/>
                <a:sym typeface="Times New Roman"/>
              </a:rPr>
              <a:t>=&gt; cần xử lí trước khi cho vào model</a:t>
            </a:r>
          </a:p>
        </p:txBody>
      </p:sp>
      <p:sp>
        <p:nvSpPr>
          <p:cNvPr id="8" name="Freeform 8"/>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1028700" y="2265898"/>
            <a:ext cx="6546258" cy="5755204"/>
          </a:xfrm>
          <a:custGeom>
            <a:avLst/>
            <a:gdLst/>
            <a:ahLst/>
            <a:cxnLst/>
            <a:rect l="l" t="t" r="r" b="b"/>
            <a:pathLst>
              <a:path w="6546258" h="5755204">
                <a:moveTo>
                  <a:pt x="0" y="0"/>
                </a:moveTo>
                <a:lnTo>
                  <a:pt x="6546258" y="0"/>
                </a:lnTo>
                <a:lnTo>
                  <a:pt x="6546258" y="5755204"/>
                </a:lnTo>
                <a:lnTo>
                  <a:pt x="0" y="5755204"/>
                </a:lnTo>
                <a:lnTo>
                  <a:pt x="0" y="0"/>
                </a:lnTo>
                <a:close/>
              </a:path>
            </a:pathLst>
          </a:custGeom>
          <a:blipFill>
            <a:blip r:embed="rId2"/>
            <a:stretch>
              <a:fillRect/>
            </a:stretch>
          </a:blipFill>
        </p:spPr>
      </p:sp>
      <p:sp>
        <p:nvSpPr>
          <p:cNvPr id="3" name="TextBox 3"/>
          <p:cNvSpPr txBox="1"/>
          <p:nvPr/>
        </p:nvSpPr>
        <p:spPr>
          <a:xfrm>
            <a:off x="8876379" y="2142073"/>
            <a:ext cx="8586921" cy="7515225"/>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Times New Roman"/>
                <a:ea typeface="Times New Roman"/>
                <a:cs typeface="Times New Roman"/>
                <a:sym typeface="Times New Roman"/>
              </a:rPr>
              <a:t>Tương quan dương mạnh:</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median_income ↔ median_house_value: +0.69 → Thu nhập cao thì giá nhà cao.</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total_rooms ↔ total_bedrooms, households, population: từ +0.86 đến +0.98 → Phản ánh mối liên hệ chặt chẽ giữa quy mô nhà và dân số.</a:t>
            </a:r>
          </a:p>
          <a:p>
            <a:pPr algn="l">
              <a:lnSpc>
                <a:spcPts val="4200"/>
              </a:lnSpc>
              <a:spcBef>
                <a:spcPct val="0"/>
              </a:spcBef>
            </a:pPr>
            <a:r>
              <a:rPr lang="en-US" sz="3000">
                <a:solidFill>
                  <a:srgbClr val="000000"/>
                </a:solidFill>
                <a:latin typeface="Times New Roman"/>
                <a:ea typeface="Times New Roman"/>
                <a:cs typeface="Times New Roman"/>
                <a:sym typeface="Times New Roman"/>
              </a:rPr>
              <a:t>Tương quan âm mạnh:</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ongitude ↔ latitude: -0.92 → Tương quan địa lý mạnh nhưng không hữu ích phân cho bài toán.</a:t>
            </a:r>
          </a:p>
          <a:p>
            <a:pPr algn="l">
              <a:lnSpc>
                <a:spcPts val="4200"/>
              </a:lnSpc>
              <a:spcBef>
                <a:spcPct val="0"/>
              </a:spcBef>
            </a:pPr>
            <a:r>
              <a:rPr lang="en-US" sz="3000">
                <a:solidFill>
                  <a:srgbClr val="000000"/>
                </a:solidFill>
                <a:latin typeface="Times New Roman"/>
                <a:ea typeface="Times New Roman"/>
                <a:cs typeface="Times New Roman"/>
                <a:sym typeface="Times New Roman"/>
              </a:rPr>
              <a:t>Tương quan thấp với median_house_value:</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Các biến như population, total_rooms, total_bedrooms có hệ số &lt; 0.15 → Không đóng vai trò lớn việc phân cụm.</a:t>
            </a:r>
          </a:p>
        </p:txBody>
      </p:sp>
      <p:sp>
        <p:nvSpPr>
          <p:cNvPr id="4" name="TextBox 4"/>
          <p:cNvSpPr txBox="1"/>
          <p:nvPr/>
        </p:nvSpPr>
        <p:spPr>
          <a:xfrm>
            <a:off x="1093404" y="129350"/>
            <a:ext cx="7331988"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Trực quan hóa dữ liệu</a:t>
            </a:r>
          </a:p>
        </p:txBody>
      </p:sp>
      <p:sp>
        <p:nvSpPr>
          <p:cNvPr id="5" name="Freeform 5"/>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3F0"/>
        </a:solidFill>
        <a:effectLst/>
      </p:bgPr>
    </p:bg>
    <p:spTree>
      <p:nvGrpSpPr>
        <p:cNvPr id="1" name=""/>
        <p:cNvGrpSpPr/>
        <p:nvPr/>
      </p:nvGrpSpPr>
      <p:grpSpPr>
        <a:xfrm>
          <a:off x="0" y="0"/>
          <a:ext cx="0" cy="0"/>
          <a:chOff x="0" y="0"/>
          <a:chExt cx="0" cy="0"/>
        </a:xfrm>
      </p:grpSpPr>
      <p:sp>
        <p:nvSpPr>
          <p:cNvPr id="2" name="Freeform 2"/>
          <p:cNvSpPr/>
          <p:nvPr/>
        </p:nvSpPr>
        <p:spPr>
          <a:xfrm>
            <a:off x="142148" y="18731"/>
            <a:ext cx="959233" cy="2226069"/>
          </a:xfrm>
          <a:custGeom>
            <a:avLst/>
            <a:gdLst/>
            <a:ahLst/>
            <a:cxnLst/>
            <a:rect l="l" t="t" r="r" b="b"/>
            <a:pathLst>
              <a:path w="959233" h="2226069">
                <a:moveTo>
                  <a:pt x="0" y="0"/>
                </a:moveTo>
                <a:lnTo>
                  <a:pt x="959233" y="0"/>
                </a:lnTo>
                <a:lnTo>
                  <a:pt x="959233" y="2226068"/>
                </a:lnTo>
                <a:lnTo>
                  <a:pt x="0" y="22260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03069" y="6294460"/>
            <a:ext cx="10772423" cy="3484703"/>
          </a:xfrm>
          <a:custGeom>
            <a:avLst/>
            <a:gdLst/>
            <a:ahLst/>
            <a:cxnLst/>
            <a:rect l="l" t="t" r="r" b="b"/>
            <a:pathLst>
              <a:path w="10772423" h="3484703">
                <a:moveTo>
                  <a:pt x="0" y="0"/>
                </a:moveTo>
                <a:lnTo>
                  <a:pt x="10772422" y="0"/>
                </a:lnTo>
                <a:lnTo>
                  <a:pt x="10772422" y="3484703"/>
                </a:lnTo>
                <a:lnTo>
                  <a:pt x="0" y="3484703"/>
                </a:lnTo>
                <a:lnTo>
                  <a:pt x="0" y="0"/>
                </a:lnTo>
                <a:close/>
              </a:path>
            </a:pathLst>
          </a:custGeom>
          <a:blipFill>
            <a:blip r:embed="rId4"/>
            <a:stretch>
              <a:fillRect/>
            </a:stretch>
          </a:blipFill>
        </p:spPr>
      </p:sp>
      <p:sp>
        <p:nvSpPr>
          <p:cNvPr id="4" name="TextBox 4"/>
          <p:cNvSpPr txBox="1"/>
          <p:nvPr/>
        </p:nvSpPr>
        <p:spPr>
          <a:xfrm>
            <a:off x="1342637" y="-20760"/>
            <a:ext cx="4316016" cy="11525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Times New Roman Bold"/>
                <a:ea typeface="Times New Roman Bold"/>
                <a:cs typeface="Times New Roman Bold"/>
                <a:sym typeface="Times New Roman Bold"/>
              </a:rPr>
              <a:t>Xử lí dữ liệu</a:t>
            </a:r>
          </a:p>
        </p:txBody>
      </p:sp>
      <p:sp>
        <p:nvSpPr>
          <p:cNvPr id="5" name="TextBox 5"/>
          <p:cNvSpPr txBox="1"/>
          <p:nvPr/>
        </p:nvSpPr>
        <p:spPr>
          <a:xfrm>
            <a:off x="1603069" y="1783882"/>
            <a:ext cx="16380131" cy="2872581"/>
          </a:xfrm>
          <a:prstGeom prst="rect">
            <a:avLst/>
          </a:prstGeom>
        </p:spPr>
        <p:txBody>
          <a:bodyPr wrap="square" lIns="0" tIns="0" rIns="0" bIns="0" rtlCol="0" anchor="t">
            <a:spAutoFit/>
          </a:bodyPr>
          <a:lstStyle/>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median_income – Thu nhập trung vị phản ánh trực tiếp mức sống và sức mua của người dân, là chỉ số kinh tế quan trọng nhất khi phân loại khu vực.</a:t>
            </a:r>
          </a:p>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median_house_value – Giá trị nhà trung vị thể hiện giá bất động sản, thường tỷ lệ thuận với mức thu nhập và chất lượng khu vực.</a:t>
            </a:r>
          </a:p>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housing_median_age – Tuổi nhà trung vị cho biết khu vực đã phát triển lâu hay mới quy hoạch, ảnh hưởng đến giá trị kinh tế.</a:t>
            </a:r>
          </a:p>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total_rooms và total_bedrooms – Mô tả quy mô và tiện nghi nhà ở, liên quan mật thiết đến mức sống.</a:t>
            </a:r>
          </a:p>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population – Dân số cho thấy mật độ cư trú, ảnh hưởng đến nhu cầu dịch vụ, cơ sở hạ tầng và giá nhà.</a:t>
            </a:r>
          </a:p>
          <a:p>
            <a:pPr marL="520336" lvl="1" indent="-260168" algn="l">
              <a:lnSpc>
                <a:spcPts val="2795"/>
              </a:lnSpc>
              <a:buFont typeface="Arial"/>
              <a:buChar char="•"/>
            </a:pPr>
            <a:r>
              <a:rPr lang="en-US" sz="2410">
                <a:solidFill>
                  <a:srgbClr val="000000"/>
                </a:solidFill>
                <a:latin typeface="Times New Roman" panose="02020603050405020304" pitchFamily="18" charset="0"/>
                <a:ea typeface="Alata"/>
                <a:cs typeface="Times New Roman" panose="02020603050405020304" pitchFamily="18" charset="0"/>
                <a:sym typeface="Alata"/>
              </a:rPr>
              <a:t>households – Số hộ gia đình giúp hiểu rõ cấu trúc dân cư và quy mô sinh hoạt trong khu vực.</a:t>
            </a:r>
          </a:p>
        </p:txBody>
      </p:sp>
      <p:sp>
        <p:nvSpPr>
          <p:cNvPr id="6" name="TextBox 6"/>
          <p:cNvSpPr txBox="1"/>
          <p:nvPr/>
        </p:nvSpPr>
        <p:spPr>
          <a:xfrm>
            <a:off x="-325540" y="1189313"/>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Lựa chọn feature</a:t>
            </a:r>
          </a:p>
        </p:txBody>
      </p:sp>
      <p:sp>
        <p:nvSpPr>
          <p:cNvPr id="7" name="TextBox 7"/>
          <p:cNvSpPr txBox="1"/>
          <p:nvPr/>
        </p:nvSpPr>
        <p:spPr>
          <a:xfrm>
            <a:off x="-668909" y="5420452"/>
            <a:ext cx="6327561" cy="5810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Xử lí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8136326" y="3771159"/>
            <a:ext cx="5487141" cy="5487141"/>
          </a:xfrm>
          <a:custGeom>
            <a:avLst/>
            <a:gdLst/>
            <a:ahLst/>
            <a:cxnLst/>
            <a:rect l="l" t="t" r="r" b="b"/>
            <a:pathLst>
              <a:path w="5487141" h="5487141">
                <a:moveTo>
                  <a:pt x="0" y="0"/>
                </a:moveTo>
                <a:lnTo>
                  <a:pt x="5487141" y="0"/>
                </a:lnTo>
                <a:lnTo>
                  <a:pt x="5487141" y="5487141"/>
                </a:lnTo>
                <a:lnTo>
                  <a:pt x="0" y="548714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922995" y="7076584"/>
            <a:ext cx="624531" cy="714121"/>
          </a:xfrm>
          <a:custGeom>
            <a:avLst/>
            <a:gdLst/>
            <a:ahLst/>
            <a:cxnLst/>
            <a:rect l="l" t="t" r="r" b="b"/>
            <a:pathLst>
              <a:path w="624531" h="714121">
                <a:moveTo>
                  <a:pt x="0" y="0"/>
                </a:moveTo>
                <a:lnTo>
                  <a:pt x="624531" y="0"/>
                </a:lnTo>
                <a:lnTo>
                  <a:pt x="624531" y="714121"/>
                </a:lnTo>
                <a:lnTo>
                  <a:pt x="0" y="71412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8387922" y="1210180"/>
            <a:ext cx="6458534" cy="4305689"/>
          </a:xfrm>
          <a:custGeom>
            <a:avLst/>
            <a:gdLst/>
            <a:ahLst/>
            <a:cxnLst/>
            <a:rect l="l" t="t" r="r" b="b"/>
            <a:pathLst>
              <a:path w="6458534" h="4305689">
                <a:moveTo>
                  <a:pt x="0" y="0"/>
                </a:moveTo>
                <a:lnTo>
                  <a:pt x="6458533" y="0"/>
                </a:lnTo>
                <a:lnTo>
                  <a:pt x="6458533" y="4305689"/>
                </a:lnTo>
                <a:lnTo>
                  <a:pt x="0" y="4305689"/>
                </a:lnTo>
                <a:lnTo>
                  <a:pt x="0" y="0"/>
                </a:lnTo>
                <a:close/>
              </a:path>
            </a:pathLst>
          </a:custGeom>
          <a:blipFill>
            <a:blip r:embed="rId9"/>
            <a:stretch>
              <a:fillRect/>
            </a:stretch>
          </a:blipFill>
        </p:spPr>
      </p:sp>
      <p:sp>
        <p:nvSpPr>
          <p:cNvPr id="8" name="TextBox 8"/>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9" name="TextBox 9"/>
          <p:cNvSpPr txBox="1"/>
          <p:nvPr/>
        </p:nvSpPr>
        <p:spPr>
          <a:xfrm>
            <a:off x="8136326" y="1580734"/>
            <a:ext cx="8488894" cy="3139440"/>
          </a:xfrm>
          <a:prstGeom prst="rect">
            <a:avLst/>
          </a:prstGeom>
        </p:spPr>
        <p:txBody>
          <a:bodyPr lIns="0" tIns="0" rIns="0" bIns="0" rtlCol="0" anchor="t">
            <a:spAutoFit/>
          </a:bodyPr>
          <a:lstStyle/>
          <a:p>
            <a:pPr marL="777240" lvl="1" indent="-388620" algn="just">
              <a:lnSpc>
                <a:spcPts val="6300"/>
              </a:lnSpc>
              <a:buFont typeface="Arial"/>
              <a:buChar char="•"/>
            </a:pPr>
            <a:r>
              <a:rPr lang="en-US" sz="3600">
                <a:solidFill>
                  <a:srgbClr val="000000"/>
                </a:solidFill>
                <a:latin typeface="Alata"/>
                <a:ea typeface="Alata"/>
                <a:cs typeface="Alata"/>
                <a:sym typeface="Alata"/>
              </a:rPr>
              <a:t> Phân cụm theo mật độ</a:t>
            </a:r>
          </a:p>
          <a:p>
            <a:pPr marL="777240" lvl="1" indent="-388620" algn="just">
              <a:lnSpc>
                <a:spcPts val="6300"/>
              </a:lnSpc>
              <a:buFont typeface="Arial"/>
              <a:buChar char="•"/>
            </a:pPr>
            <a:r>
              <a:rPr lang="en-US" sz="3600">
                <a:solidFill>
                  <a:srgbClr val="000000"/>
                </a:solidFill>
                <a:latin typeface="Alata"/>
                <a:ea typeface="Alata"/>
                <a:cs typeface="Alata"/>
                <a:sym typeface="Alata"/>
              </a:rPr>
              <a:t> Xử lý hình dạng bất kỳ</a:t>
            </a:r>
          </a:p>
          <a:p>
            <a:pPr marL="777240" lvl="1" indent="-388620" algn="just">
              <a:lnSpc>
                <a:spcPts val="6300"/>
              </a:lnSpc>
              <a:buFont typeface="Arial"/>
              <a:buChar char="•"/>
            </a:pPr>
            <a:r>
              <a:rPr lang="en-US" sz="3600">
                <a:solidFill>
                  <a:srgbClr val="000000"/>
                </a:solidFill>
                <a:latin typeface="Alata"/>
                <a:ea typeface="Alata"/>
                <a:cs typeface="Alata"/>
                <a:sym typeface="Alata"/>
              </a:rPr>
              <a:t> Phát hiện dữ liệu nhiễu</a:t>
            </a:r>
          </a:p>
          <a:p>
            <a:pPr marL="777240" lvl="1" indent="-388620" algn="just">
              <a:lnSpc>
                <a:spcPts val="6300"/>
              </a:lnSpc>
              <a:buFont typeface="Arial"/>
              <a:buChar char="•"/>
            </a:pPr>
            <a:r>
              <a:rPr lang="en-US" sz="3600">
                <a:solidFill>
                  <a:srgbClr val="000000"/>
                </a:solidFill>
                <a:latin typeface="Alata"/>
                <a:ea typeface="Alata"/>
                <a:cs typeface="Alata"/>
                <a:sym typeface="Alata"/>
              </a:rPr>
              <a:t> Không cần xác định số cụm</a:t>
            </a:r>
          </a:p>
        </p:txBody>
      </p:sp>
      <p:sp>
        <p:nvSpPr>
          <p:cNvPr id="10" name="TextBox 10"/>
          <p:cNvSpPr txBox="1"/>
          <p:nvPr/>
        </p:nvSpPr>
        <p:spPr>
          <a:xfrm>
            <a:off x="8387922" y="5887344"/>
            <a:ext cx="8488894" cy="3139440"/>
          </a:xfrm>
          <a:prstGeom prst="rect">
            <a:avLst/>
          </a:prstGeom>
        </p:spPr>
        <p:txBody>
          <a:bodyPr lIns="0" tIns="0" rIns="0" bIns="0" rtlCol="0" anchor="t">
            <a:spAutoFit/>
          </a:bodyPr>
          <a:lstStyle/>
          <a:p>
            <a:pPr marL="777240" lvl="1" indent="-388620" algn="just">
              <a:lnSpc>
                <a:spcPts val="6300"/>
              </a:lnSpc>
              <a:buAutoNum type="arabicPeriod"/>
            </a:pPr>
            <a:r>
              <a:rPr lang="en-US" sz="3600">
                <a:solidFill>
                  <a:srgbClr val="000000"/>
                </a:solidFill>
                <a:latin typeface="Alata"/>
                <a:ea typeface="Alata"/>
                <a:cs typeface="Alata"/>
                <a:sym typeface="Alata"/>
              </a:rPr>
              <a:t> Tìm tham số tối ưu </a:t>
            </a:r>
          </a:p>
          <a:p>
            <a:pPr marL="777240" lvl="1" indent="-388620" algn="just">
              <a:lnSpc>
                <a:spcPts val="6300"/>
              </a:lnSpc>
              <a:buAutoNum type="arabicPeriod"/>
            </a:pPr>
            <a:r>
              <a:rPr lang="en-US" sz="3600">
                <a:solidFill>
                  <a:srgbClr val="000000"/>
                </a:solidFill>
                <a:latin typeface="Alata"/>
                <a:ea typeface="Alata"/>
                <a:cs typeface="Alata"/>
                <a:sym typeface="Alata"/>
              </a:rPr>
              <a:t> Huấn luyện mô hình</a:t>
            </a:r>
          </a:p>
          <a:p>
            <a:pPr marL="777240" lvl="1" indent="-388620" algn="just">
              <a:lnSpc>
                <a:spcPts val="6300"/>
              </a:lnSpc>
              <a:buAutoNum type="arabicPeriod"/>
            </a:pPr>
            <a:r>
              <a:rPr lang="en-US" sz="3600">
                <a:solidFill>
                  <a:srgbClr val="000000"/>
                </a:solidFill>
                <a:latin typeface="Alata"/>
                <a:ea typeface="Alata"/>
                <a:cs typeface="Alata"/>
                <a:sym typeface="Alata"/>
              </a:rPr>
              <a:t>Trực quan hoá</a:t>
            </a:r>
          </a:p>
          <a:p>
            <a:pPr marL="777240" lvl="1" indent="-388620" algn="just">
              <a:lnSpc>
                <a:spcPts val="6300"/>
              </a:lnSpc>
              <a:buAutoNum type="arabicPeriod"/>
            </a:pPr>
            <a:r>
              <a:rPr lang="en-US" sz="3600">
                <a:solidFill>
                  <a:srgbClr val="000000"/>
                </a:solidFill>
                <a:latin typeface="Alata"/>
                <a:ea typeface="Alata"/>
                <a:cs typeface="Alata"/>
                <a:sym typeface="Alata"/>
              </a:rPr>
              <a:t>Đánh giá</a:t>
            </a:r>
          </a:p>
        </p:txBody>
      </p:sp>
      <p:sp>
        <p:nvSpPr>
          <p:cNvPr id="11" name="TextBox 11"/>
          <p:cNvSpPr txBox="1"/>
          <p:nvPr/>
        </p:nvSpPr>
        <p:spPr>
          <a:xfrm>
            <a:off x="2006537" y="2610242"/>
            <a:ext cx="8488894" cy="1701801"/>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💡Lý do chọn DBSCAN:</a:t>
            </a:r>
          </a:p>
          <a:p>
            <a:pPr algn="just">
              <a:lnSpc>
                <a:spcPts val="6999"/>
              </a:lnSpc>
            </a:pPr>
            <a:endParaRPr lang="en-US" sz="3999">
              <a:solidFill>
                <a:srgbClr val="000000"/>
              </a:solidFill>
              <a:latin typeface="Alata"/>
              <a:ea typeface="Alata"/>
              <a:cs typeface="Alata"/>
              <a:sym typeface="Alata"/>
            </a:endParaRPr>
          </a:p>
        </p:txBody>
      </p:sp>
      <p:sp>
        <p:nvSpPr>
          <p:cNvPr id="12" name="TextBox 12"/>
          <p:cNvSpPr txBox="1"/>
          <p:nvPr/>
        </p:nvSpPr>
        <p:spPr>
          <a:xfrm>
            <a:off x="2235261" y="6920881"/>
            <a:ext cx="8488894" cy="815976"/>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  Các bước thực hiện: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0"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650313" y="-60382"/>
            <a:ext cx="5799814" cy="1043967"/>
          </a:xfrm>
          <a:custGeom>
            <a:avLst/>
            <a:gdLst/>
            <a:ahLst/>
            <a:cxnLst/>
            <a:rect l="l" t="t" r="r" b="b"/>
            <a:pathLst>
              <a:path w="5799814" h="1043967">
                <a:moveTo>
                  <a:pt x="5799814" y="0"/>
                </a:moveTo>
                <a:lnTo>
                  <a:pt x="0" y="0"/>
                </a:lnTo>
                <a:lnTo>
                  <a:pt x="0" y="1043966"/>
                </a:lnTo>
                <a:lnTo>
                  <a:pt x="5799814" y="1043966"/>
                </a:lnTo>
                <a:lnTo>
                  <a:pt x="579981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390879" y="1444602"/>
            <a:ext cx="6618116" cy="4997567"/>
          </a:xfrm>
          <a:custGeom>
            <a:avLst/>
            <a:gdLst/>
            <a:ahLst/>
            <a:cxnLst/>
            <a:rect l="l" t="t" r="r" b="b"/>
            <a:pathLst>
              <a:path w="6618116" h="4997567">
                <a:moveTo>
                  <a:pt x="0" y="0"/>
                </a:moveTo>
                <a:lnTo>
                  <a:pt x="6618116" y="0"/>
                </a:lnTo>
                <a:lnTo>
                  <a:pt x="6618116" y="4997567"/>
                </a:lnTo>
                <a:lnTo>
                  <a:pt x="0" y="4997567"/>
                </a:lnTo>
                <a:lnTo>
                  <a:pt x="0" y="0"/>
                </a:lnTo>
                <a:close/>
              </a:path>
            </a:pathLst>
          </a:custGeom>
          <a:blipFill>
            <a:blip r:embed="rId5"/>
            <a:stretch>
              <a:fillRect l="-1382" t="-1373" b="-2288"/>
            </a:stretch>
          </a:blipFill>
        </p:spPr>
      </p:sp>
      <p:sp>
        <p:nvSpPr>
          <p:cNvPr id="6" name="Freeform 6"/>
          <p:cNvSpPr/>
          <p:nvPr/>
        </p:nvSpPr>
        <p:spPr>
          <a:xfrm>
            <a:off x="7042385" y="7034530"/>
            <a:ext cx="10607036" cy="2607415"/>
          </a:xfrm>
          <a:custGeom>
            <a:avLst/>
            <a:gdLst/>
            <a:ahLst/>
            <a:cxnLst/>
            <a:rect l="l" t="t" r="r" b="b"/>
            <a:pathLst>
              <a:path w="10607036" h="2607415">
                <a:moveTo>
                  <a:pt x="0" y="0"/>
                </a:moveTo>
                <a:lnTo>
                  <a:pt x="10607036" y="0"/>
                </a:lnTo>
                <a:lnTo>
                  <a:pt x="10607036" y="2607415"/>
                </a:lnTo>
                <a:lnTo>
                  <a:pt x="0" y="2607415"/>
                </a:lnTo>
                <a:lnTo>
                  <a:pt x="0" y="0"/>
                </a:lnTo>
                <a:close/>
              </a:path>
            </a:pathLst>
          </a:custGeom>
          <a:blipFill>
            <a:blip r:embed="rId6"/>
            <a:stretch>
              <a:fillRect/>
            </a:stretch>
          </a:blipFill>
        </p:spPr>
      </p:sp>
      <p:sp>
        <p:nvSpPr>
          <p:cNvPr id="7" name="Freeform 7"/>
          <p:cNvSpPr/>
          <p:nvPr/>
        </p:nvSpPr>
        <p:spPr>
          <a:xfrm>
            <a:off x="143990" y="2148334"/>
            <a:ext cx="884710" cy="1131605"/>
          </a:xfrm>
          <a:custGeom>
            <a:avLst/>
            <a:gdLst/>
            <a:ahLst/>
            <a:cxnLst/>
            <a:rect l="l" t="t" r="r" b="b"/>
            <a:pathLst>
              <a:path w="884710" h="1131605">
                <a:moveTo>
                  <a:pt x="0" y="0"/>
                </a:moveTo>
                <a:lnTo>
                  <a:pt x="884710" y="0"/>
                </a:lnTo>
                <a:lnTo>
                  <a:pt x="884710" y="1131605"/>
                </a:lnTo>
                <a:lnTo>
                  <a:pt x="0" y="113160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69673" y="6863686"/>
            <a:ext cx="859027" cy="859027"/>
          </a:xfrm>
          <a:custGeom>
            <a:avLst/>
            <a:gdLst/>
            <a:ahLst/>
            <a:cxnLst/>
            <a:rect l="l" t="t" r="r" b="b"/>
            <a:pathLst>
              <a:path w="859027" h="859027">
                <a:moveTo>
                  <a:pt x="0" y="0"/>
                </a:moveTo>
                <a:lnTo>
                  <a:pt x="859027" y="0"/>
                </a:lnTo>
                <a:lnTo>
                  <a:pt x="859027" y="859027"/>
                </a:lnTo>
                <a:lnTo>
                  <a:pt x="0" y="85902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5046318" y="311020"/>
            <a:ext cx="8195364" cy="899160"/>
          </a:xfrm>
          <a:prstGeom prst="rect">
            <a:avLst/>
          </a:prstGeom>
        </p:spPr>
        <p:txBody>
          <a:bodyPr lIns="0" tIns="0" rIns="0" bIns="0" rtlCol="0" anchor="t">
            <a:spAutoFit/>
          </a:bodyPr>
          <a:lstStyle/>
          <a:p>
            <a:pPr algn="ctr">
              <a:lnSpc>
                <a:spcPts val="5820"/>
              </a:lnSpc>
            </a:pPr>
            <a:r>
              <a:rPr lang="en-US" sz="6000" b="1">
                <a:solidFill>
                  <a:srgbClr val="000000"/>
                </a:solidFill>
                <a:latin typeface="Times New Roman Bold"/>
                <a:ea typeface="Times New Roman Bold"/>
                <a:cs typeface="Times New Roman Bold"/>
                <a:sym typeface="Times New Roman Bold"/>
              </a:rPr>
              <a:t>DBSCAN</a:t>
            </a:r>
          </a:p>
        </p:txBody>
      </p:sp>
      <p:sp>
        <p:nvSpPr>
          <p:cNvPr id="10" name="TextBox 10"/>
          <p:cNvSpPr txBox="1"/>
          <p:nvPr/>
        </p:nvSpPr>
        <p:spPr>
          <a:xfrm>
            <a:off x="1212676" y="3478565"/>
            <a:ext cx="10492801" cy="739140"/>
          </a:xfrm>
          <a:prstGeom prst="rect">
            <a:avLst/>
          </a:prstGeom>
        </p:spPr>
        <p:txBody>
          <a:bodyPr lIns="0" tIns="0" rIns="0" bIns="0" rtlCol="0" anchor="t">
            <a:spAutoFit/>
          </a:bodyPr>
          <a:lstStyle/>
          <a:p>
            <a:pPr algn="just">
              <a:lnSpc>
                <a:spcPts val="6300"/>
              </a:lnSpc>
            </a:pPr>
            <a:r>
              <a:rPr lang="en-US" sz="3600">
                <a:solidFill>
                  <a:srgbClr val="000000"/>
                </a:solidFill>
                <a:latin typeface="Alata"/>
                <a:ea typeface="Alata"/>
                <a:cs typeface="Alata"/>
                <a:sym typeface="Alata"/>
              </a:rPr>
              <a:t>k-nearest neighbors (k-NN) distance plot</a:t>
            </a:r>
          </a:p>
        </p:txBody>
      </p:sp>
      <p:sp>
        <p:nvSpPr>
          <p:cNvPr id="11" name="TextBox 11"/>
          <p:cNvSpPr txBox="1"/>
          <p:nvPr/>
        </p:nvSpPr>
        <p:spPr>
          <a:xfrm>
            <a:off x="3247854" y="4972050"/>
            <a:ext cx="7143025" cy="2062480"/>
          </a:xfrm>
          <a:prstGeom prst="rect">
            <a:avLst/>
          </a:prstGeom>
        </p:spPr>
        <p:txBody>
          <a:bodyPr lIns="0" tIns="0" rIns="0" bIns="0" rtlCol="0" anchor="t">
            <a:spAutoFit/>
          </a:bodyPr>
          <a:lstStyle/>
          <a:p>
            <a:pPr algn="just">
              <a:lnSpc>
                <a:spcPts val="5600"/>
              </a:lnSpc>
            </a:pPr>
            <a:r>
              <a:rPr lang="en-US" sz="3200">
                <a:solidFill>
                  <a:srgbClr val="000000"/>
                </a:solidFill>
                <a:latin typeface="Alata"/>
                <a:ea typeface="Alata"/>
                <a:cs typeface="Alata"/>
                <a:sym typeface="Alata"/>
              </a:rPr>
              <a:t>✓ Tìm được cấu hình tốt nhất:</a:t>
            </a:r>
          </a:p>
          <a:p>
            <a:pPr algn="just">
              <a:lnSpc>
                <a:spcPts val="5600"/>
              </a:lnSpc>
            </a:pPr>
            <a:r>
              <a:rPr lang="en-US" sz="3200">
                <a:solidFill>
                  <a:srgbClr val="000000"/>
                </a:solidFill>
                <a:latin typeface="Alata"/>
                <a:ea typeface="Alata"/>
                <a:cs typeface="Alata"/>
                <a:sym typeface="Alata"/>
              </a:rPr>
              <a:t>eps = 1.00, min_samples = 5</a:t>
            </a:r>
          </a:p>
          <a:p>
            <a:pPr algn="just">
              <a:lnSpc>
                <a:spcPts val="5600"/>
              </a:lnSpc>
            </a:pPr>
            <a:endParaRPr lang="en-US" sz="3200">
              <a:solidFill>
                <a:srgbClr val="000000"/>
              </a:solidFill>
              <a:latin typeface="Alata"/>
              <a:ea typeface="Alata"/>
              <a:cs typeface="Alata"/>
              <a:sym typeface="Alata"/>
            </a:endParaRPr>
          </a:p>
        </p:txBody>
      </p:sp>
      <p:sp>
        <p:nvSpPr>
          <p:cNvPr id="12" name="TextBox 12"/>
          <p:cNvSpPr txBox="1"/>
          <p:nvPr/>
        </p:nvSpPr>
        <p:spPr>
          <a:xfrm>
            <a:off x="1028700" y="2101885"/>
            <a:ext cx="8488894" cy="3473451"/>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Tìm tham số tối ưu:</a:t>
            </a:r>
          </a:p>
          <a:p>
            <a:pPr algn="just">
              <a:lnSpc>
                <a:spcPts val="6999"/>
              </a:lnSpc>
            </a:pPr>
            <a:endParaRPr lang="en-US" sz="3999">
              <a:solidFill>
                <a:srgbClr val="000000"/>
              </a:solidFill>
              <a:latin typeface="Alata"/>
              <a:ea typeface="Alata"/>
              <a:cs typeface="Alata"/>
              <a:sym typeface="Alata"/>
            </a:endParaRPr>
          </a:p>
          <a:p>
            <a:pPr algn="just">
              <a:lnSpc>
                <a:spcPts val="6999"/>
              </a:lnSpc>
            </a:pPr>
            <a:endParaRPr lang="en-US" sz="3999">
              <a:solidFill>
                <a:srgbClr val="000000"/>
              </a:solidFill>
              <a:latin typeface="Alata"/>
              <a:ea typeface="Alata"/>
              <a:cs typeface="Alata"/>
              <a:sym typeface="Alata"/>
            </a:endParaRPr>
          </a:p>
          <a:p>
            <a:pPr algn="just">
              <a:lnSpc>
                <a:spcPts val="6999"/>
              </a:lnSpc>
            </a:pPr>
            <a:endParaRPr lang="en-US" sz="3999">
              <a:solidFill>
                <a:srgbClr val="000000"/>
              </a:solidFill>
              <a:latin typeface="Alata"/>
              <a:ea typeface="Alata"/>
              <a:cs typeface="Alata"/>
              <a:sym typeface="Alata"/>
            </a:endParaRPr>
          </a:p>
        </p:txBody>
      </p:sp>
      <p:sp>
        <p:nvSpPr>
          <p:cNvPr id="13" name="TextBox 13"/>
          <p:cNvSpPr txBox="1"/>
          <p:nvPr/>
        </p:nvSpPr>
        <p:spPr>
          <a:xfrm>
            <a:off x="1028700" y="6780437"/>
            <a:ext cx="8488894" cy="815976"/>
          </a:xfrm>
          <a:prstGeom prst="rect">
            <a:avLst/>
          </a:prstGeom>
        </p:spPr>
        <p:txBody>
          <a:bodyPr lIns="0" tIns="0" rIns="0" bIns="0" rtlCol="0" anchor="t">
            <a:spAutoFit/>
          </a:bodyPr>
          <a:lstStyle/>
          <a:p>
            <a:pPr algn="just">
              <a:lnSpc>
                <a:spcPts val="6999"/>
              </a:lnSpc>
            </a:pPr>
            <a:r>
              <a:rPr lang="en-US" sz="3999">
                <a:solidFill>
                  <a:srgbClr val="000000"/>
                </a:solidFill>
                <a:latin typeface="Alata"/>
                <a:ea typeface="Alata"/>
                <a:cs typeface="Alata"/>
                <a:sym typeface="Alata"/>
              </a:rPr>
              <a:t>Huấn luyện mô hình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2285</Words>
  <Application>Microsoft Office PowerPoint</Application>
  <PresentationFormat>Custom</PresentationFormat>
  <Paragraphs>209</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Alata</vt:lpstr>
      <vt:lpstr>Bogart Bold</vt:lpstr>
      <vt:lpstr>Bogart</vt:lpstr>
      <vt:lpstr>Arial</vt:lpstr>
      <vt:lpstr>Asap</vt:lpstr>
      <vt:lpstr>Times New Roman</vt:lpstr>
      <vt:lpstr>Asap Bold</vt:lpstr>
      <vt:lpstr>Calibri</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MiniProject3_Group9</dc:title>
  <cp:lastModifiedBy>DELL</cp:lastModifiedBy>
  <cp:revision>3</cp:revision>
  <dcterms:created xsi:type="dcterms:W3CDTF">2006-08-16T00:00:00Z</dcterms:created>
  <dcterms:modified xsi:type="dcterms:W3CDTF">2025-08-09T15:29:45Z</dcterms:modified>
  <dc:identifier>DAGvTtuK0p0</dc:identifier>
</cp:coreProperties>
</file>